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57" r:id="rId4"/>
    <p:sldId id="258" r:id="rId5"/>
    <p:sldId id="263" r:id="rId6"/>
    <p:sldId id="265" r:id="rId7"/>
    <p:sldId id="269" r:id="rId8"/>
    <p:sldId id="270" r:id="rId9"/>
    <p:sldId id="264" r:id="rId10"/>
    <p:sldId id="267" r:id="rId11"/>
    <p:sldId id="271" r:id="rId12"/>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25" d="100"/>
          <a:sy n="125" d="100"/>
        </p:scale>
        <p:origin x="360"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zh-TW" altLang="en-US"/>
              <a:t>按一下以編輯母片標題樣式</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endParaRPr lang="en-US" dirty="0"/>
          </a:p>
        </p:txBody>
      </p:sp>
      <p:sp>
        <p:nvSpPr>
          <p:cNvPr id="4" name="Date Placeholder 3"/>
          <p:cNvSpPr>
            <a:spLocks noGrp="1"/>
          </p:cNvSpPr>
          <p:nvPr>
            <p:ph type="dt" sz="half" idx="10"/>
          </p:nvPr>
        </p:nvSpPr>
        <p:spPr/>
        <p:txBody>
          <a:bodyPr/>
          <a:lstStyle/>
          <a:p>
            <a:fld id="{1CFB2E1C-468E-432E-B5C2-5BA1D0EDBCAA}" type="datetimeFigureOut">
              <a:rPr lang="zh-TW" altLang="en-US" smtClean="0"/>
              <a:t>2024/5/13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49635DA-5BE2-4856-BB92-FB28E7BA3780}" type="slidenum">
              <a:rPr lang="zh-TW" altLang="en-US" smtClean="0"/>
              <a:t>‹#›</a:t>
            </a:fld>
            <a:endParaRPr lang="zh-TW" altLang="en-US"/>
          </a:p>
        </p:txBody>
      </p:sp>
    </p:spTree>
    <p:extLst>
      <p:ext uri="{BB962C8B-B14F-4D97-AF65-F5344CB8AC3E}">
        <p14:creationId xmlns:p14="http://schemas.microsoft.com/office/powerpoint/2010/main" val="2374510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全景圖片 (含標題)">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1CFB2E1C-468E-432E-B5C2-5BA1D0EDBCAA}" type="datetimeFigureOut">
              <a:rPr lang="zh-TW" altLang="en-US" smtClean="0"/>
              <a:t>2024/5/13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B49635DA-5BE2-4856-BB92-FB28E7BA3780}" type="slidenum">
              <a:rPr lang="zh-TW" altLang="en-US" smtClean="0"/>
              <a:t>‹#›</a:t>
            </a:fld>
            <a:endParaRPr lang="zh-TW" altLang="en-US"/>
          </a:p>
        </p:txBody>
      </p:sp>
    </p:spTree>
    <p:extLst>
      <p:ext uri="{BB962C8B-B14F-4D97-AF65-F5344CB8AC3E}">
        <p14:creationId xmlns:p14="http://schemas.microsoft.com/office/powerpoint/2010/main" val="2453201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zh-TW" altLang="en-US"/>
              <a:t>按一下以編輯母片標題樣式</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1CFB2E1C-468E-432E-B5C2-5BA1D0EDBCAA}" type="datetimeFigureOut">
              <a:rPr lang="zh-TW" altLang="en-US" smtClean="0"/>
              <a:t>2024/5/13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B49635DA-5BE2-4856-BB92-FB28E7BA3780}" type="slidenum">
              <a:rPr lang="zh-TW" altLang="en-US" smtClean="0"/>
              <a:t>‹#›</a:t>
            </a:fld>
            <a:endParaRPr lang="zh-TW" altLang="en-US"/>
          </a:p>
        </p:txBody>
      </p:sp>
    </p:spTree>
    <p:extLst>
      <p:ext uri="{BB962C8B-B14F-4D97-AF65-F5344CB8AC3E}">
        <p14:creationId xmlns:p14="http://schemas.microsoft.com/office/powerpoint/2010/main" val="1803797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zh-TW" altLang="en-US"/>
              <a:t>按一下以編輯母片標題樣式</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1CFB2E1C-468E-432E-B5C2-5BA1D0EDBCAA}" type="datetimeFigureOut">
              <a:rPr lang="zh-TW" altLang="en-US" smtClean="0"/>
              <a:t>2024/5/13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B49635DA-5BE2-4856-BB92-FB28E7BA3780}" type="slidenum">
              <a:rPr lang="zh-TW" altLang="en-US" smtClean="0"/>
              <a:t>‹#›</a:t>
            </a:fld>
            <a:endParaRPr lang="zh-TW" alt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9703676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zh-TW" altLang="en-US"/>
              <a:t>按一下以編輯母片標題樣式</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1CFB2E1C-468E-432E-B5C2-5BA1D0EDBCAA}" type="datetimeFigureOut">
              <a:rPr lang="zh-TW" altLang="en-US" smtClean="0"/>
              <a:t>2024/5/13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B49635DA-5BE2-4856-BB92-FB28E7BA3780}" type="slidenum">
              <a:rPr lang="zh-TW" altLang="en-US" smtClean="0"/>
              <a:t>‹#›</a:t>
            </a:fld>
            <a:endParaRPr lang="zh-TW" altLang="en-US"/>
          </a:p>
        </p:txBody>
      </p:sp>
    </p:spTree>
    <p:extLst>
      <p:ext uri="{BB962C8B-B14F-4D97-AF65-F5344CB8AC3E}">
        <p14:creationId xmlns:p14="http://schemas.microsoft.com/office/powerpoint/2010/main" val="28617333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欄">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zh-TW" altLang="en-US"/>
              <a:t>按一下以編輯母片標題樣式</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3" name="Date Placeholder 2"/>
          <p:cNvSpPr>
            <a:spLocks noGrp="1"/>
          </p:cNvSpPr>
          <p:nvPr>
            <p:ph type="dt" sz="half" idx="10"/>
          </p:nvPr>
        </p:nvSpPr>
        <p:spPr/>
        <p:txBody>
          <a:bodyPr/>
          <a:lstStyle/>
          <a:p>
            <a:fld id="{1CFB2E1C-468E-432E-B5C2-5BA1D0EDBCAA}" type="datetimeFigureOut">
              <a:rPr lang="zh-TW" altLang="en-US" smtClean="0"/>
              <a:t>2024/5/13</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B49635DA-5BE2-4856-BB92-FB28E7BA3780}" type="slidenum">
              <a:rPr lang="zh-TW" altLang="en-US" smtClean="0"/>
              <a:t>‹#›</a:t>
            </a:fld>
            <a:endParaRPr lang="zh-TW" altLang="en-US"/>
          </a:p>
        </p:txBody>
      </p:sp>
    </p:spTree>
    <p:extLst>
      <p:ext uri="{BB962C8B-B14F-4D97-AF65-F5344CB8AC3E}">
        <p14:creationId xmlns:p14="http://schemas.microsoft.com/office/powerpoint/2010/main" val="5655323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圖片欄">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zh-TW" altLang="en-US"/>
              <a:t>按一下以編輯母片標題樣式</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a:t>按一下圖示以新增圖片</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a:t>按一下圖示以新增圖片</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a:t>按一下圖示以新增圖片</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3" name="Date Placeholder 2"/>
          <p:cNvSpPr>
            <a:spLocks noGrp="1"/>
          </p:cNvSpPr>
          <p:nvPr>
            <p:ph type="dt" sz="half" idx="10"/>
          </p:nvPr>
        </p:nvSpPr>
        <p:spPr/>
        <p:txBody>
          <a:bodyPr/>
          <a:lstStyle/>
          <a:p>
            <a:fld id="{1CFB2E1C-468E-432E-B5C2-5BA1D0EDBCAA}" type="datetimeFigureOut">
              <a:rPr lang="zh-TW" altLang="en-US" smtClean="0"/>
              <a:t>2024/5/13</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B49635DA-5BE2-4856-BB92-FB28E7BA3780}" type="slidenum">
              <a:rPr lang="zh-TW" altLang="en-US" smtClean="0"/>
              <a:t>‹#›</a:t>
            </a:fld>
            <a:endParaRPr lang="zh-TW" altLang="en-US"/>
          </a:p>
        </p:txBody>
      </p:sp>
    </p:spTree>
    <p:extLst>
      <p:ext uri="{BB962C8B-B14F-4D97-AF65-F5344CB8AC3E}">
        <p14:creationId xmlns:p14="http://schemas.microsoft.com/office/powerpoint/2010/main" val="394087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1CFB2E1C-468E-432E-B5C2-5BA1D0EDBCAA}" type="datetimeFigureOut">
              <a:rPr lang="zh-TW" altLang="en-US" smtClean="0"/>
              <a:t>2024/5/13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49635DA-5BE2-4856-BB92-FB28E7BA3780}" type="slidenum">
              <a:rPr lang="zh-TW" altLang="en-US" smtClean="0"/>
              <a:t>‹#›</a:t>
            </a:fld>
            <a:endParaRPr lang="zh-TW" altLang="en-US"/>
          </a:p>
        </p:txBody>
      </p:sp>
    </p:spTree>
    <p:extLst>
      <p:ext uri="{BB962C8B-B14F-4D97-AF65-F5344CB8AC3E}">
        <p14:creationId xmlns:p14="http://schemas.microsoft.com/office/powerpoint/2010/main" val="22548165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1CFB2E1C-468E-432E-B5C2-5BA1D0EDBCAA}" type="datetimeFigureOut">
              <a:rPr lang="zh-TW" altLang="en-US" smtClean="0"/>
              <a:t>2024/5/13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49635DA-5BE2-4856-BB92-FB28E7BA3780}" type="slidenum">
              <a:rPr lang="zh-TW" altLang="en-US" smtClean="0"/>
              <a:t>‹#›</a:t>
            </a:fld>
            <a:endParaRPr lang="zh-TW" altLang="en-US"/>
          </a:p>
        </p:txBody>
      </p:sp>
    </p:spTree>
    <p:extLst>
      <p:ext uri="{BB962C8B-B14F-4D97-AF65-F5344CB8AC3E}">
        <p14:creationId xmlns:p14="http://schemas.microsoft.com/office/powerpoint/2010/main" val="274136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1CFB2E1C-468E-432E-B5C2-5BA1D0EDBCAA}" type="datetimeFigureOut">
              <a:rPr lang="zh-TW" altLang="en-US" smtClean="0"/>
              <a:t>2024/5/13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49635DA-5BE2-4856-BB92-FB28E7BA3780}" type="slidenum">
              <a:rPr lang="zh-TW" altLang="en-US" smtClean="0"/>
              <a:t>‹#›</a:t>
            </a:fld>
            <a:endParaRPr lang="zh-TW" altLang="en-US"/>
          </a:p>
        </p:txBody>
      </p:sp>
    </p:spTree>
    <p:extLst>
      <p:ext uri="{BB962C8B-B14F-4D97-AF65-F5344CB8AC3E}">
        <p14:creationId xmlns:p14="http://schemas.microsoft.com/office/powerpoint/2010/main" val="488961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zh-TW" altLang="en-US"/>
              <a:t>按一下以編輯母片標題樣式</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1CFB2E1C-468E-432E-B5C2-5BA1D0EDBCAA}" type="datetimeFigureOut">
              <a:rPr lang="zh-TW" altLang="en-US" smtClean="0"/>
              <a:t>2024/5/13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49635DA-5BE2-4856-BB92-FB28E7BA3780}" type="slidenum">
              <a:rPr lang="zh-TW" altLang="en-US" smtClean="0"/>
              <a:t>‹#›</a:t>
            </a:fld>
            <a:endParaRPr lang="zh-TW" altLang="en-US"/>
          </a:p>
        </p:txBody>
      </p:sp>
    </p:spTree>
    <p:extLst>
      <p:ext uri="{BB962C8B-B14F-4D97-AF65-F5344CB8AC3E}">
        <p14:creationId xmlns:p14="http://schemas.microsoft.com/office/powerpoint/2010/main" val="2671499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1CFB2E1C-468E-432E-B5C2-5BA1D0EDBCAA}" type="datetimeFigureOut">
              <a:rPr lang="zh-TW" altLang="en-US" smtClean="0"/>
              <a:t>2024/5/13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B49635DA-5BE2-4856-BB92-FB28E7BA3780}" type="slidenum">
              <a:rPr lang="zh-TW" altLang="en-US" smtClean="0"/>
              <a:t>‹#›</a:t>
            </a:fld>
            <a:endParaRPr lang="zh-TW" altLang="en-US"/>
          </a:p>
        </p:txBody>
      </p:sp>
    </p:spTree>
    <p:extLst>
      <p:ext uri="{BB962C8B-B14F-4D97-AF65-F5344CB8AC3E}">
        <p14:creationId xmlns:p14="http://schemas.microsoft.com/office/powerpoint/2010/main" val="2540461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913795" y="2912232"/>
            <a:ext cx="5107208" cy="287896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6172200" y="2912232"/>
            <a:ext cx="5095357" cy="287896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1CFB2E1C-468E-432E-B5C2-5BA1D0EDBCAA}" type="datetimeFigureOut">
              <a:rPr lang="zh-TW" altLang="en-US" smtClean="0"/>
              <a:t>2024/5/13</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B49635DA-5BE2-4856-BB92-FB28E7BA3780}" type="slidenum">
              <a:rPr lang="zh-TW" altLang="en-US" smtClean="0"/>
              <a:t>‹#›</a:t>
            </a:fld>
            <a:endParaRPr lang="zh-TW" altLang="en-US"/>
          </a:p>
        </p:txBody>
      </p:sp>
    </p:spTree>
    <p:extLst>
      <p:ext uri="{BB962C8B-B14F-4D97-AF65-F5344CB8AC3E}">
        <p14:creationId xmlns:p14="http://schemas.microsoft.com/office/powerpoint/2010/main" val="1659963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1CFB2E1C-468E-432E-B5C2-5BA1D0EDBCAA}" type="datetimeFigureOut">
              <a:rPr lang="zh-TW" altLang="en-US" smtClean="0"/>
              <a:t>2024/5/13</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B49635DA-5BE2-4856-BB92-FB28E7BA3780}" type="slidenum">
              <a:rPr lang="zh-TW" altLang="en-US" smtClean="0"/>
              <a:t>‹#›</a:t>
            </a:fld>
            <a:endParaRPr lang="zh-TW" altLang="en-US"/>
          </a:p>
        </p:txBody>
      </p:sp>
    </p:spTree>
    <p:extLst>
      <p:ext uri="{BB962C8B-B14F-4D97-AF65-F5344CB8AC3E}">
        <p14:creationId xmlns:p14="http://schemas.microsoft.com/office/powerpoint/2010/main" val="1867762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FB2E1C-468E-432E-B5C2-5BA1D0EDBCAA}" type="datetimeFigureOut">
              <a:rPr lang="zh-TW" altLang="en-US" smtClean="0"/>
              <a:t>2024/5/13</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B49635DA-5BE2-4856-BB92-FB28E7BA3780}" type="slidenum">
              <a:rPr lang="zh-TW" altLang="en-US" smtClean="0"/>
              <a:t>‹#›</a:t>
            </a:fld>
            <a:endParaRPr lang="zh-TW" altLang="en-US"/>
          </a:p>
        </p:txBody>
      </p:sp>
    </p:spTree>
    <p:extLst>
      <p:ext uri="{BB962C8B-B14F-4D97-AF65-F5344CB8AC3E}">
        <p14:creationId xmlns:p14="http://schemas.microsoft.com/office/powerpoint/2010/main" val="155909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zh-TW" altLang="en-US"/>
              <a:t>按一下以編輯母片標題樣式</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1CFB2E1C-468E-432E-B5C2-5BA1D0EDBCAA}" type="datetimeFigureOut">
              <a:rPr lang="zh-TW" altLang="en-US" smtClean="0"/>
              <a:t>2024/5/13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B49635DA-5BE2-4856-BB92-FB28E7BA3780}" type="slidenum">
              <a:rPr lang="zh-TW" altLang="en-US" smtClean="0"/>
              <a:t>‹#›</a:t>
            </a:fld>
            <a:endParaRPr lang="zh-TW" altLang="en-US"/>
          </a:p>
        </p:txBody>
      </p:sp>
    </p:spTree>
    <p:extLst>
      <p:ext uri="{BB962C8B-B14F-4D97-AF65-F5344CB8AC3E}">
        <p14:creationId xmlns:p14="http://schemas.microsoft.com/office/powerpoint/2010/main" val="527926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1CFB2E1C-468E-432E-B5C2-5BA1D0EDBCAA}" type="datetimeFigureOut">
              <a:rPr lang="zh-TW" altLang="en-US" smtClean="0"/>
              <a:t>2024/5/13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B49635DA-5BE2-4856-BB92-FB28E7BA3780}" type="slidenum">
              <a:rPr lang="zh-TW" altLang="en-US" smtClean="0"/>
              <a:t>‹#›</a:t>
            </a:fld>
            <a:endParaRPr lang="zh-TW" altLang="en-US"/>
          </a:p>
        </p:txBody>
      </p:sp>
    </p:spTree>
    <p:extLst>
      <p:ext uri="{BB962C8B-B14F-4D97-AF65-F5344CB8AC3E}">
        <p14:creationId xmlns:p14="http://schemas.microsoft.com/office/powerpoint/2010/main" val="1518166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1CFB2E1C-468E-432E-B5C2-5BA1D0EDBCAA}" type="datetimeFigureOut">
              <a:rPr lang="zh-TW" altLang="en-US" smtClean="0"/>
              <a:t>2024/5/13</a:t>
            </a:fld>
            <a:endParaRPr lang="zh-TW" alt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49635DA-5BE2-4856-BB92-FB28E7BA3780}" type="slidenum">
              <a:rPr lang="zh-TW" altLang="en-US" smtClean="0"/>
              <a:t>‹#›</a:t>
            </a:fld>
            <a:endParaRPr lang="zh-TW" altLang="en-US"/>
          </a:p>
        </p:txBody>
      </p:sp>
    </p:spTree>
    <p:extLst>
      <p:ext uri="{BB962C8B-B14F-4D97-AF65-F5344CB8AC3E}">
        <p14:creationId xmlns:p14="http://schemas.microsoft.com/office/powerpoint/2010/main" val="269262381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s://bond.edu.au/program/bachelor-of-commerce"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https://bond.edu.au/program/bachelor-of-business"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a:bodyPr>
          <a:lstStyle/>
          <a:p>
            <a:r>
              <a:rPr lang="en-US" altLang="zh-TW" dirty="0"/>
              <a:t>ABOUT AUSTRALIA</a:t>
            </a:r>
            <a:br>
              <a:rPr lang="en-US" altLang="zh-TW" dirty="0"/>
            </a:br>
            <a:r>
              <a:rPr lang="en-US" altLang="zh-TW" dirty="0"/>
              <a:t>BOND UNIVERSITY</a:t>
            </a:r>
            <a:br>
              <a:rPr lang="en-US" altLang="zh-TW" dirty="0"/>
            </a:br>
            <a:r>
              <a:rPr lang="en-US" altLang="zh-TW" dirty="0"/>
              <a:t>BUSINESS DEGREES</a:t>
            </a:r>
            <a:endParaRPr lang="zh-TW" altLang="en-US" dirty="0"/>
          </a:p>
        </p:txBody>
      </p:sp>
      <p:sp>
        <p:nvSpPr>
          <p:cNvPr id="3" name="副標題 2"/>
          <p:cNvSpPr>
            <a:spLocks noGrp="1"/>
          </p:cNvSpPr>
          <p:nvPr>
            <p:ph type="subTitle" idx="1"/>
          </p:nvPr>
        </p:nvSpPr>
        <p:spPr/>
        <p:txBody>
          <a:bodyPr/>
          <a:lstStyle/>
          <a:p>
            <a:r>
              <a:rPr lang="en-US" altLang="zh-TW" dirty="0"/>
              <a:t>BACHELORS AND MASTERS</a:t>
            </a:r>
            <a:endParaRPr lang="zh-TW" altLang="en-US" dirty="0"/>
          </a:p>
        </p:txBody>
      </p:sp>
    </p:spTree>
    <p:extLst>
      <p:ext uri="{BB962C8B-B14F-4D97-AF65-F5344CB8AC3E}">
        <p14:creationId xmlns:p14="http://schemas.microsoft.com/office/powerpoint/2010/main" val="1680885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Tuition fee</a:t>
            </a:r>
            <a:endParaRPr lang="zh-TW" altLang="en-US" dirty="0"/>
          </a:p>
        </p:txBody>
      </p:sp>
      <p:sp>
        <p:nvSpPr>
          <p:cNvPr id="3" name="內容版面配置區 2"/>
          <p:cNvSpPr>
            <a:spLocks noGrp="1"/>
          </p:cNvSpPr>
          <p:nvPr>
            <p:ph idx="1"/>
          </p:nvPr>
        </p:nvSpPr>
        <p:spPr>
          <a:xfrm>
            <a:off x="913795" y="2143689"/>
            <a:ext cx="10353762" cy="3695136"/>
          </a:xfrm>
        </p:spPr>
        <p:txBody>
          <a:bodyPr/>
          <a:lstStyle/>
          <a:p>
            <a:r>
              <a:rPr lang="en-US" altLang="zh-TW" dirty="0"/>
              <a:t>Tuition fees are listed on Bond University website and are subject to increase each calendar year. </a:t>
            </a:r>
          </a:p>
          <a:p>
            <a:endParaRPr lang="en-US" altLang="zh-TW" dirty="0"/>
          </a:p>
          <a:p>
            <a:r>
              <a:rPr lang="en-US" altLang="zh-TW" dirty="0"/>
              <a:t>Estimated tuition fees in 2024 are: </a:t>
            </a:r>
          </a:p>
          <a:p>
            <a:pPr lvl="1"/>
            <a:r>
              <a:rPr lang="en-US" altLang="zh-TW" dirty="0"/>
              <a:t>Bachelor of Business / Bachelor of Commerce: AUD 22,920 per semester (4 subjects)</a:t>
            </a:r>
          </a:p>
          <a:p>
            <a:pPr lvl="1"/>
            <a:r>
              <a:rPr lang="en-US" altLang="zh-TW" dirty="0"/>
              <a:t>Master of Business: AUD 18,380 per semester (3 subjects)</a:t>
            </a:r>
          </a:p>
          <a:p>
            <a:pPr marL="0" indent="0">
              <a:buNone/>
            </a:pPr>
            <a:endParaRPr lang="zh-TW" altLang="en-US" dirty="0"/>
          </a:p>
        </p:txBody>
      </p:sp>
      <p:sp>
        <p:nvSpPr>
          <p:cNvPr id="4" name="object 11">
            <a:extLst>
              <a:ext uri="{FF2B5EF4-FFF2-40B4-BE49-F238E27FC236}">
                <a16:creationId xmlns:a16="http://schemas.microsoft.com/office/drawing/2014/main" id="{8E977435-F736-1BF2-3C82-F15D78B759AD}"/>
              </a:ext>
            </a:extLst>
          </p:cNvPr>
          <p:cNvSpPr txBox="1"/>
          <p:nvPr/>
        </p:nvSpPr>
        <p:spPr>
          <a:xfrm>
            <a:off x="1057440" y="6606719"/>
            <a:ext cx="1910257" cy="89768"/>
          </a:xfrm>
          <a:prstGeom prst="rect">
            <a:avLst/>
          </a:prstGeom>
        </p:spPr>
        <p:txBody>
          <a:bodyPr vert="horz" wrap="square" lIns="0" tIns="0" rIns="0" bIns="0" rtlCol="0">
            <a:spAutoFit/>
          </a:bodyPr>
          <a:lstStyle/>
          <a:p>
            <a:pPr marL="0" marR="0">
              <a:lnSpc>
                <a:spcPts val="720"/>
              </a:lnSpc>
              <a:spcBef>
                <a:spcPts val="0"/>
              </a:spcBef>
              <a:spcAft>
                <a:spcPts val="0"/>
              </a:spcAft>
            </a:pPr>
            <a:r>
              <a:rPr sz="600" dirty="0">
                <a:cs typeface="JSWEDV+Interstate-Light"/>
              </a:rPr>
              <a:t>CRICOS</a:t>
            </a:r>
            <a:r>
              <a:rPr sz="600" spc="-18" dirty="0">
                <a:cs typeface="JSWEDV+Interstate-Light"/>
              </a:rPr>
              <a:t> </a:t>
            </a:r>
            <a:r>
              <a:rPr sz="600" dirty="0">
                <a:cs typeface="JSWEDV+Interstate-Light"/>
              </a:rPr>
              <a:t>Provider</a:t>
            </a:r>
            <a:r>
              <a:rPr sz="600" spc="20" dirty="0">
                <a:cs typeface="JSWEDV+Interstate-Light"/>
              </a:rPr>
              <a:t> </a:t>
            </a:r>
            <a:r>
              <a:rPr sz="600" dirty="0">
                <a:cs typeface="JSWEDV+Interstate-Light"/>
              </a:rPr>
              <a:t>Code: 00017B</a:t>
            </a:r>
            <a:r>
              <a:rPr sz="600" spc="307" dirty="0">
                <a:cs typeface="JSWEDV+Interstate-Light"/>
              </a:rPr>
              <a:t> </a:t>
            </a:r>
            <a:r>
              <a:rPr sz="600" dirty="0">
                <a:cs typeface="JSWEDV+Interstate-Light"/>
              </a:rPr>
              <a:t>TEQSA: PRV12072</a:t>
            </a:r>
          </a:p>
        </p:txBody>
      </p:sp>
    </p:spTree>
    <p:extLst>
      <p:ext uri="{BB962C8B-B14F-4D97-AF65-F5344CB8AC3E}">
        <p14:creationId xmlns:p14="http://schemas.microsoft.com/office/powerpoint/2010/main" val="609720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err="1"/>
              <a:t>Personalised</a:t>
            </a:r>
            <a:r>
              <a:rPr lang="en-US" altLang="zh-TW" dirty="0"/>
              <a:t> and multicultural experience</a:t>
            </a:r>
            <a:endParaRPr lang="zh-TW" altLang="en-US" dirty="0"/>
          </a:p>
        </p:txBody>
      </p:sp>
      <p:sp>
        <p:nvSpPr>
          <p:cNvPr id="3" name="內容版面配置區 2"/>
          <p:cNvSpPr>
            <a:spLocks noGrp="1"/>
          </p:cNvSpPr>
          <p:nvPr>
            <p:ph idx="1"/>
          </p:nvPr>
        </p:nvSpPr>
        <p:spPr>
          <a:xfrm>
            <a:off x="913795" y="2419914"/>
            <a:ext cx="10353762" cy="3695136"/>
          </a:xfrm>
        </p:spPr>
        <p:txBody>
          <a:bodyPr/>
          <a:lstStyle/>
          <a:p>
            <a:r>
              <a:rPr lang="en-US" altLang="zh-TW" dirty="0"/>
              <a:t>Career Development Centre</a:t>
            </a:r>
          </a:p>
          <a:p>
            <a:r>
              <a:rPr lang="en-US" altLang="zh-TW" dirty="0"/>
              <a:t>Academic Skills Centre</a:t>
            </a:r>
          </a:p>
          <a:p>
            <a:r>
              <a:rPr lang="en-US" altLang="zh-TW" dirty="0"/>
              <a:t>Transformer Program</a:t>
            </a:r>
          </a:p>
          <a:p>
            <a:r>
              <a:rPr lang="en-US" altLang="zh-TW" dirty="0"/>
              <a:t>90+ student clubs and associations</a:t>
            </a:r>
          </a:p>
          <a:p>
            <a:r>
              <a:rPr lang="en-US" altLang="zh-TW" dirty="0"/>
              <a:t>80+ nationalities on campus</a:t>
            </a:r>
          </a:p>
          <a:p>
            <a:r>
              <a:rPr lang="en-US" altLang="zh-TW" dirty="0"/>
              <a:t>Alumni in 130+ countries</a:t>
            </a:r>
          </a:p>
          <a:p>
            <a:pPr marL="0" indent="0">
              <a:buNone/>
            </a:pPr>
            <a:endParaRPr lang="zh-TW" altLang="en-US" dirty="0"/>
          </a:p>
        </p:txBody>
      </p:sp>
      <p:sp>
        <p:nvSpPr>
          <p:cNvPr id="4" name="object 11">
            <a:extLst>
              <a:ext uri="{FF2B5EF4-FFF2-40B4-BE49-F238E27FC236}">
                <a16:creationId xmlns:a16="http://schemas.microsoft.com/office/drawing/2014/main" id="{F0BC6757-F48E-9299-9274-8020EC89FFD0}"/>
              </a:ext>
            </a:extLst>
          </p:cNvPr>
          <p:cNvSpPr txBox="1"/>
          <p:nvPr/>
        </p:nvSpPr>
        <p:spPr>
          <a:xfrm>
            <a:off x="1057440" y="6606719"/>
            <a:ext cx="1910257" cy="89768"/>
          </a:xfrm>
          <a:prstGeom prst="rect">
            <a:avLst/>
          </a:prstGeom>
        </p:spPr>
        <p:txBody>
          <a:bodyPr vert="horz" wrap="square" lIns="0" tIns="0" rIns="0" bIns="0" rtlCol="0">
            <a:spAutoFit/>
          </a:bodyPr>
          <a:lstStyle/>
          <a:p>
            <a:pPr marL="0" marR="0">
              <a:lnSpc>
                <a:spcPts val="720"/>
              </a:lnSpc>
              <a:spcBef>
                <a:spcPts val="0"/>
              </a:spcBef>
              <a:spcAft>
                <a:spcPts val="0"/>
              </a:spcAft>
            </a:pPr>
            <a:r>
              <a:rPr sz="600" dirty="0">
                <a:cs typeface="JSWEDV+Interstate-Light"/>
              </a:rPr>
              <a:t>CRICOS</a:t>
            </a:r>
            <a:r>
              <a:rPr sz="600" spc="-18" dirty="0">
                <a:cs typeface="JSWEDV+Interstate-Light"/>
              </a:rPr>
              <a:t> </a:t>
            </a:r>
            <a:r>
              <a:rPr sz="600" dirty="0">
                <a:cs typeface="JSWEDV+Interstate-Light"/>
              </a:rPr>
              <a:t>Provider</a:t>
            </a:r>
            <a:r>
              <a:rPr sz="600" spc="20" dirty="0">
                <a:cs typeface="JSWEDV+Interstate-Light"/>
              </a:rPr>
              <a:t> </a:t>
            </a:r>
            <a:r>
              <a:rPr sz="600" dirty="0">
                <a:cs typeface="JSWEDV+Interstate-Light"/>
              </a:rPr>
              <a:t>Code: 00017B</a:t>
            </a:r>
            <a:r>
              <a:rPr sz="600" spc="307" dirty="0">
                <a:cs typeface="JSWEDV+Interstate-Light"/>
              </a:rPr>
              <a:t> </a:t>
            </a:r>
            <a:r>
              <a:rPr sz="600" dirty="0">
                <a:cs typeface="JSWEDV+Interstate-Light"/>
              </a:rPr>
              <a:t>TEQSA: PRV12072</a:t>
            </a:r>
          </a:p>
        </p:txBody>
      </p:sp>
    </p:spTree>
    <p:extLst>
      <p:ext uri="{BB962C8B-B14F-4D97-AF65-F5344CB8AC3E}">
        <p14:creationId xmlns:p14="http://schemas.microsoft.com/office/powerpoint/2010/main" val="2018799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0C722-39A3-6262-D8A1-7F0845D64F7E}"/>
              </a:ext>
            </a:extLst>
          </p:cNvPr>
          <p:cNvSpPr>
            <a:spLocks noGrp="1"/>
          </p:cNvSpPr>
          <p:nvPr>
            <p:ph type="title"/>
          </p:nvPr>
        </p:nvSpPr>
        <p:spPr/>
        <p:txBody>
          <a:bodyPr/>
          <a:lstStyle/>
          <a:p>
            <a:r>
              <a:rPr lang="en-AU" dirty="0"/>
              <a:t>Bond business school</a:t>
            </a:r>
          </a:p>
        </p:txBody>
      </p:sp>
      <p:sp>
        <p:nvSpPr>
          <p:cNvPr id="3" name="Content Placeholder 2">
            <a:extLst>
              <a:ext uri="{FF2B5EF4-FFF2-40B4-BE49-F238E27FC236}">
                <a16:creationId xmlns:a16="http://schemas.microsoft.com/office/drawing/2014/main" id="{5A615EDF-F4A3-219F-E194-E611EF689EA8}"/>
              </a:ext>
            </a:extLst>
          </p:cNvPr>
          <p:cNvSpPr>
            <a:spLocks noGrp="1"/>
          </p:cNvSpPr>
          <p:nvPr>
            <p:ph sz="half" idx="1"/>
          </p:nvPr>
        </p:nvSpPr>
        <p:spPr>
          <a:xfrm>
            <a:off x="779687" y="1836528"/>
            <a:ext cx="5106004" cy="4749802"/>
          </a:xfrm>
        </p:spPr>
        <p:txBody>
          <a:bodyPr>
            <a:normAutofit lnSpcReduction="10000"/>
          </a:bodyPr>
          <a:lstStyle/>
          <a:p>
            <a:r>
              <a:rPr lang="en-AU" dirty="0"/>
              <a:t>Ranks in the top 2% of business schools in the world.</a:t>
            </a:r>
          </a:p>
          <a:p>
            <a:r>
              <a:rPr lang="en-AU" dirty="0"/>
              <a:t>AACSB and EQUIS accredited. </a:t>
            </a:r>
          </a:p>
          <a:p>
            <a:r>
              <a:rPr lang="en-AU" dirty="0"/>
              <a:t>The #1 job title held by Bond Business School alumni is director, closely followed by managing director, manager and CEO.</a:t>
            </a:r>
          </a:p>
          <a:p>
            <a:r>
              <a:rPr lang="en-AU" dirty="0"/>
              <a:t>Include in the top 10 employers of Bond graduates are KPMG, PwC, Ernst &amp; Young, Deloitte and the big four banks.</a:t>
            </a:r>
          </a:p>
          <a:p>
            <a:r>
              <a:rPr lang="en-AU" dirty="0"/>
              <a:t>Accelerating academic calendar with three semesters a year. </a:t>
            </a:r>
          </a:p>
          <a:p>
            <a:endParaRPr lang="en-AU" dirty="0"/>
          </a:p>
          <a:p>
            <a:endParaRPr lang="en-AU" dirty="0"/>
          </a:p>
          <a:p>
            <a:endParaRPr lang="en-AU" dirty="0"/>
          </a:p>
        </p:txBody>
      </p:sp>
      <p:pic>
        <p:nvPicPr>
          <p:cNvPr id="6" name="Content Placeholder 5" descr="A building with a tower and grass">
            <a:extLst>
              <a:ext uri="{FF2B5EF4-FFF2-40B4-BE49-F238E27FC236}">
                <a16:creationId xmlns:a16="http://schemas.microsoft.com/office/drawing/2014/main" id="{D8AACA64-B5DE-23E3-07F0-1765E1A6B047}"/>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306310" y="2554138"/>
            <a:ext cx="5372231" cy="2589027"/>
          </a:xfrm>
        </p:spPr>
      </p:pic>
      <p:sp>
        <p:nvSpPr>
          <p:cNvPr id="4" name="object 11">
            <a:extLst>
              <a:ext uri="{FF2B5EF4-FFF2-40B4-BE49-F238E27FC236}">
                <a16:creationId xmlns:a16="http://schemas.microsoft.com/office/drawing/2014/main" id="{A7AA2408-3A66-8A42-80FC-879DE2666E5A}"/>
              </a:ext>
            </a:extLst>
          </p:cNvPr>
          <p:cNvSpPr txBox="1"/>
          <p:nvPr/>
        </p:nvSpPr>
        <p:spPr>
          <a:xfrm>
            <a:off x="1057440" y="6606719"/>
            <a:ext cx="1910257" cy="89768"/>
          </a:xfrm>
          <a:prstGeom prst="rect">
            <a:avLst/>
          </a:prstGeom>
        </p:spPr>
        <p:txBody>
          <a:bodyPr vert="horz" wrap="square" lIns="0" tIns="0" rIns="0" bIns="0" rtlCol="0">
            <a:spAutoFit/>
          </a:bodyPr>
          <a:lstStyle/>
          <a:p>
            <a:pPr marL="0" marR="0">
              <a:lnSpc>
                <a:spcPts val="720"/>
              </a:lnSpc>
              <a:spcBef>
                <a:spcPts val="0"/>
              </a:spcBef>
              <a:spcAft>
                <a:spcPts val="0"/>
              </a:spcAft>
            </a:pPr>
            <a:r>
              <a:rPr sz="600" dirty="0">
                <a:cs typeface="JSWEDV+Interstate-Light"/>
              </a:rPr>
              <a:t>CRICOS</a:t>
            </a:r>
            <a:r>
              <a:rPr sz="600" spc="-18" dirty="0">
                <a:cs typeface="JSWEDV+Interstate-Light"/>
              </a:rPr>
              <a:t> </a:t>
            </a:r>
            <a:r>
              <a:rPr sz="600" dirty="0">
                <a:cs typeface="JSWEDV+Interstate-Light"/>
              </a:rPr>
              <a:t>Provider</a:t>
            </a:r>
            <a:r>
              <a:rPr sz="600" spc="20" dirty="0">
                <a:cs typeface="JSWEDV+Interstate-Light"/>
              </a:rPr>
              <a:t> </a:t>
            </a:r>
            <a:r>
              <a:rPr sz="600" dirty="0">
                <a:cs typeface="JSWEDV+Interstate-Light"/>
              </a:rPr>
              <a:t>Code: 00017B</a:t>
            </a:r>
            <a:r>
              <a:rPr sz="600" spc="307" dirty="0">
                <a:cs typeface="JSWEDV+Interstate-Light"/>
              </a:rPr>
              <a:t> </a:t>
            </a:r>
            <a:r>
              <a:rPr sz="600" dirty="0">
                <a:cs typeface="JSWEDV+Interstate-Light"/>
              </a:rPr>
              <a:t>TEQSA: PRV12072</a:t>
            </a:r>
          </a:p>
        </p:txBody>
      </p:sp>
    </p:spTree>
    <p:extLst>
      <p:ext uri="{BB962C8B-B14F-4D97-AF65-F5344CB8AC3E}">
        <p14:creationId xmlns:p14="http://schemas.microsoft.com/office/powerpoint/2010/main" val="1798566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a:t>Bond’s Bachelor of Commerce degree</a:t>
            </a:r>
            <a:br>
              <a:rPr lang="en-US" altLang="zh-TW" dirty="0"/>
            </a:br>
            <a:endParaRPr lang="zh-TW" altLang="en-US" dirty="0"/>
          </a:p>
        </p:txBody>
      </p:sp>
      <p:sp>
        <p:nvSpPr>
          <p:cNvPr id="3" name="內容版面配置區 2"/>
          <p:cNvSpPr>
            <a:spLocks noGrp="1"/>
          </p:cNvSpPr>
          <p:nvPr>
            <p:ph sz="half" idx="1"/>
          </p:nvPr>
        </p:nvSpPr>
        <p:spPr>
          <a:xfrm>
            <a:off x="913794" y="2088319"/>
            <a:ext cx="10290653" cy="648785"/>
          </a:xfrm>
        </p:spPr>
        <p:txBody>
          <a:bodyPr/>
          <a:lstStyle/>
          <a:p>
            <a:r>
              <a:rPr lang="en-US" altLang="zh-TW" dirty="0">
                <a:hlinkClick r:id="rId2"/>
              </a:rPr>
              <a:t>https://bond.edu.au/program/bachelor-of-commerce</a:t>
            </a:r>
            <a:endParaRPr lang="en-US" altLang="zh-TW" dirty="0"/>
          </a:p>
          <a:p>
            <a:endParaRPr lang="zh-TW" altLang="en-US" dirty="0"/>
          </a:p>
        </p:txBody>
      </p:sp>
      <p:sp>
        <p:nvSpPr>
          <p:cNvPr id="7" name="內容版面配置區 2">
            <a:extLst>
              <a:ext uri="{FF2B5EF4-FFF2-40B4-BE49-F238E27FC236}">
                <a16:creationId xmlns:a16="http://schemas.microsoft.com/office/drawing/2014/main" id="{0585B6BD-13B7-24E2-FCCD-93BCB590AEEE}"/>
              </a:ext>
            </a:extLst>
          </p:cNvPr>
          <p:cNvSpPr txBox="1">
            <a:spLocks/>
          </p:cNvSpPr>
          <p:nvPr/>
        </p:nvSpPr>
        <p:spPr>
          <a:xfrm>
            <a:off x="913794" y="2685727"/>
            <a:ext cx="8882478" cy="3702881"/>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marL="0" indent="0">
              <a:buNone/>
            </a:pPr>
            <a:r>
              <a:rPr lang="en-US" altLang="zh-TW" dirty="0"/>
              <a:t>Bachelor of Commerce </a:t>
            </a:r>
            <a:r>
              <a:rPr lang="en-US" altLang="zh-TW" sz="1400" dirty="0"/>
              <a:t>(CRICOS code: 063059D) </a:t>
            </a:r>
            <a:r>
              <a:rPr lang="en-US" altLang="zh-TW" dirty="0"/>
              <a:t>include five key majors: </a:t>
            </a:r>
          </a:p>
          <a:p>
            <a:pPr marL="514350" indent="-514350">
              <a:buFont typeface="+mj-lt"/>
              <a:buAutoNum type="arabicPeriod"/>
            </a:pPr>
            <a:r>
              <a:rPr lang="en-US" altLang="zh-TW" dirty="0"/>
              <a:t>Accounting</a:t>
            </a:r>
          </a:p>
          <a:p>
            <a:pPr marL="514350" indent="-514350">
              <a:buFont typeface="+mj-lt"/>
              <a:buAutoNum type="arabicPeriod"/>
            </a:pPr>
            <a:r>
              <a:rPr lang="en-US" altLang="zh-TW" dirty="0"/>
              <a:t>Actuarial Science</a:t>
            </a:r>
          </a:p>
          <a:p>
            <a:pPr marL="514350" indent="-514350">
              <a:buFont typeface="+mj-lt"/>
              <a:buAutoNum type="arabicPeriod"/>
            </a:pPr>
            <a:r>
              <a:rPr lang="en-US" altLang="zh-TW" dirty="0"/>
              <a:t>Data Analytics</a:t>
            </a:r>
          </a:p>
          <a:p>
            <a:pPr marL="514350" indent="-514350">
              <a:buFont typeface="+mj-lt"/>
              <a:buAutoNum type="arabicPeriod"/>
            </a:pPr>
            <a:r>
              <a:rPr lang="en-US" altLang="zh-TW" dirty="0"/>
              <a:t>Economics</a:t>
            </a:r>
          </a:p>
          <a:p>
            <a:pPr marL="514350" indent="-514350">
              <a:buFont typeface="+mj-lt"/>
              <a:buAutoNum type="arabicPeriod"/>
            </a:pPr>
            <a:r>
              <a:rPr lang="en-US" altLang="zh-TW" dirty="0"/>
              <a:t>Finance</a:t>
            </a:r>
          </a:p>
          <a:p>
            <a:endParaRPr lang="zh-TW" altLang="en-US" dirty="0"/>
          </a:p>
        </p:txBody>
      </p:sp>
      <p:sp>
        <p:nvSpPr>
          <p:cNvPr id="4" name="object 11">
            <a:extLst>
              <a:ext uri="{FF2B5EF4-FFF2-40B4-BE49-F238E27FC236}">
                <a16:creationId xmlns:a16="http://schemas.microsoft.com/office/drawing/2014/main" id="{826110EC-3D4D-6854-7772-51CF9BBD11F1}"/>
              </a:ext>
            </a:extLst>
          </p:cNvPr>
          <p:cNvSpPr txBox="1"/>
          <p:nvPr/>
        </p:nvSpPr>
        <p:spPr>
          <a:xfrm>
            <a:off x="1057440" y="6606719"/>
            <a:ext cx="1910257" cy="89768"/>
          </a:xfrm>
          <a:prstGeom prst="rect">
            <a:avLst/>
          </a:prstGeom>
        </p:spPr>
        <p:txBody>
          <a:bodyPr vert="horz" wrap="square" lIns="0" tIns="0" rIns="0" bIns="0" rtlCol="0">
            <a:spAutoFit/>
          </a:bodyPr>
          <a:lstStyle/>
          <a:p>
            <a:pPr marL="0" marR="0">
              <a:lnSpc>
                <a:spcPts val="720"/>
              </a:lnSpc>
              <a:spcBef>
                <a:spcPts val="0"/>
              </a:spcBef>
              <a:spcAft>
                <a:spcPts val="0"/>
              </a:spcAft>
            </a:pPr>
            <a:r>
              <a:rPr sz="600" dirty="0">
                <a:cs typeface="JSWEDV+Interstate-Light"/>
              </a:rPr>
              <a:t>CRICOS</a:t>
            </a:r>
            <a:r>
              <a:rPr sz="600" spc="-18" dirty="0">
                <a:cs typeface="JSWEDV+Interstate-Light"/>
              </a:rPr>
              <a:t> </a:t>
            </a:r>
            <a:r>
              <a:rPr sz="600" dirty="0">
                <a:cs typeface="JSWEDV+Interstate-Light"/>
              </a:rPr>
              <a:t>Provider</a:t>
            </a:r>
            <a:r>
              <a:rPr sz="600" spc="20" dirty="0">
                <a:cs typeface="JSWEDV+Interstate-Light"/>
              </a:rPr>
              <a:t> </a:t>
            </a:r>
            <a:r>
              <a:rPr sz="600" dirty="0">
                <a:cs typeface="JSWEDV+Interstate-Light"/>
              </a:rPr>
              <a:t>Code: 00017B</a:t>
            </a:r>
            <a:r>
              <a:rPr sz="600" spc="307" dirty="0">
                <a:cs typeface="JSWEDV+Interstate-Light"/>
              </a:rPr>
              <a:t> </a:t>
            </a:r>
            <a:r>
              <a:rPr sz="600" dirty="0">
                <a:cs typeface="JSWEDV+Interstate-Light"/>
              </a:rPr>
              <a:t>TEQSA: PRV12072</a:t>
            </a:r>
          </a:p>
        </p:txBody>
      </p:sp>
    </p:spTree>
    <p:extLst>
      <p:ext uri="{BB962C8B-B14F-4D97-AF65-F5344CB8AC3E}">
        <p14:creationId xmlns:p14="http://schemas.microsoft.com/office/powerpoint/2010/main" val="2585355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Bond’s Bachelor of BUSINESS degree</a:t>
            </a:r>
            <a:endParaRPr lang="zh-TW" altLang="en-US" dirty="0"/>
          </a:p>
        </p:txBody>
      </p:sp>
      <p:sp>
        <p:nvSpPr>
          <p:cNvPr id="3" name="內容版面配置區 2"/>
          <p:cNvSpPr>
            <a:spLocks noGrp="1"/>
          </p:cNvSpPr>
          <p:nvPr>
            <p:ph sz="half" idx="1"/>
          </p:nvPr>
        </p:nvSpPr>
        <p:spPr>
          <a:xfrm>
            <a:off x="913795" y="1777423"/>
            <a:ext cx="10353760" cy="740225"/>
          </a:xfrm>
        </p:spPr>
        <p:txBody>
          <a:bodyPr/>
          <a:lstStyle/>
          <a:p>
            <a:r>
              <a:rPr lang="en-US" altLang="zh-TW" dirty="0">
                <a:hlinkClick r:id="rId2"/>
              </a:rPr>
              <a:t>https://bond.edu.au/program/bachelor-of-business</a:t>
            </a:r>
            <a:endParaRPr lang="en-US" altLang="zh-TW" dirty="0"/>
          </a:p>
          <a:p>
            <a:endParaRPr lang="zh-TW" altLang="en-US" dirty="0"/>
          </a:p>
        </p:txBody>
      </p:sp>
      <p:sp>
        <p:nvSpPr>
          <p:cNvPr id="8" name="TextBox 7">
            <a:extLst>
              <a:ext uri="{FF2B5EF4-FFF2-40B4-BE49-F238E27FC236}">
                <a16:creationId xmlns:a16="http://schemas.microsoft.com/office/drawing/2014/main" id="{E63130FD-3990-A30B-5693-631901211F3B}"/>
              </a:ext>
            </a:extLst>
          </p:cNvPr>
          <p:cNvSpPr txBox="1"/>
          <p:nvPr/>
        </p:nvSpPr>
        <p:spPr>
          <a:xfrm>
            <a:off x="924445" y="2310384"/>
            <a:ext cx="9534144" cy="4647426"/>
          </a:xfrm>
          <a:prstGeom prst="rect">
            <a:avLst/>
          </a:prstGeom>
          <a:noFill/>
        </p:spPr>
        <p:txBody>
          <a:bodyPr wrap="square">
            <a:spAutoFit/>
          </a:bodyPr>
          <a:lstStyle/>
          <a:p>
            <a:r>
              <a:rPr lang="en-US" altLang="zh-TW" sz="2000" dirty="0"/>
              <a:t>Bachelor of Business </a:t>
            </a:r>
            <a:r>
              <a:rPr lang="en-US" altLang="zh-TW" sz="1400" dirty="0"/>
              <a:t>(CRICOS code: 063055G) </a:t>
            </a:r>
            <a:r>
              <a:rPr lang="en-US" altLang="zh-TW" sz="2000" dirty="0"/>
              <a:t>include six key majors: </a:t>
            </a:r>
          </a:p>
          <a:p>
            <a:pPr marL="514350" indent="-514350">
              <a:buFont typeface="+mj-lt"/>
              <a:buAutoNum type="arabicPeriod"/>
            </a:pPr>
            <a:endParaRPr lang="en-US" altLang="zh-TW" sz="2000" dirty="0"/>
          </a:p>
          <a:p>
            <a:pPr marL="514350" indent="-514350">
              <a:buFont typeface="+mj-lt"/>
              <a:buAutoNum type="arabicPeriod"/>
            </a:pPr>
            <a:r>
              <a:rPr lang="en-US" altLang="zh-TW" sz="2000" dirty="0"/>
              <a:t>Entrepreneurship and Innovation</a:t>
            </a:r>
          </a:p>
          <a:p>
            <a:pPr marL="514350" indent="-514350">
              <a:buFont typeface="+mj-lt"/>
              <a:buAutoNum type="arabicPeriod"/>
            </a:pPr>
            <a:endParaRPr lang="en-US" altLang="zh-TW" sz="2000" dirty="0"/>
          </a:p>
          <a:p>
            <a:pPr marL="514350" indent="-514350">
              <a:buFont typeface="+mj-lt"/>
              <a:buAutoNum type="arabicPeriod"/>
            </a:pPr>
            <a:r>
              <a:rPr lang="en-US" altLang="zh-TW" sz="2000" dirty="0"/>
              <a:t>International Business</a:t>
            </a:r>
          </a:p>
          <a:p>
            <a:pPr marL="514350" indent="-514350">
              <a:buFont typeface="+mj-lt"/>
              <a:buAutoNum type="arabicPeriod"/>
            </a:pPr>
            <a:endParaRPr lang="en-US" altLang="zh-TW" sz="2000" dirty="0"/>
          </a:p>
          <a:p>
            <a:pPr marL="514350" indent="-514350">
              <a:buFont typeface="+mj-lt"/>
              <a:buAutoNum type="arabicPeriod"/>
            </a:pPr>
            <a:r>
              <a:rPr lang="en-US" altLang="zh-TW" sz="2000" dirty="0"/>
              <a:t>Marketing Communication</a:t>
            </a:r>
          </a:p>
          <a:p>
            <a:pPr marL="514350" indent="-514350">
              <a:buFont typeface="+mj-lt"/>
              <a:buAutoNum type="arabicPeriod"/>
            </a:pPr>
            <a:endParaRPr lang="en-US" altLang="zh-TW" sz="2000" dirty="0"/>
          </a:p>
          <a:p>
            <a:pPr marL="514350" indent="-514350">
              <a:buFont typeface="+mj-lt"/>
              <a:buAutoNum type="arabicPeriod"/>
            </a:pPr>
            <a:r>
              <a:rPr lang="en-US" altLang="zh-TW" sz="2000" dirty="0"/>
              <a:t>Management</a:t>
            </a:r>
          </a:p>
          <a:p>
            <a:pPr marL="514350" indent="-514350">
              <a:buFont typeface="+mj-lt"/>
              <a:buAutoNum type="arabicPeriod"/>
            </a:pPr>
            <a:endParaRPr lang="en-US" altLang="zh-TW" sz="2000" dirty="0"/>
          </a:p>
          <a:p>
            <a:pPr marL="514350" indent="-514350">
              <a:buFont typeface="+mj-lt"/>
              <a:buAutoNum type="arabicPeriod"/>
            </a:pPr>
            <a:r>
              <a:rPr lang="en-US" altLang="zh-TW" sz="2000" dirty="0"/>
              <a:t>Marketing</a:t>
            </a:r>
          </a:p>
          <a:p>
            <a:pPr marL="514350" indent="-514350">
              <a:buFont typeface="+mj-lt"/>
              <a:buAutoNum type="arabicPeriod"/>
            </a:pPr>
            <a:endParaRPr lang="en-US" altLang="zh-TW" sz="2000" dirty="0"/>
          </a:p>
          <a:p>
            <a:pPr marL="514350" indent="-514350">
              <a:buFont typeface="+mj-lt"/>
              <a:buAutoNum type="arabicPeriod"/>
            </a:pPr>
            <a:r>
              <a:rPr lang="en-US" altLang="zh-TW" sz="2000" dirty="0"/>
              <a:t>Tourism and Hotel Management.</a:t>
            </a:r>
          </a:p>
          <a:p>
            <a:pPr marL="514350" indent="-514350">
              <a:buFont typeface="+mj-lt"/>
              <a:buAutoNum type="arabicPeriod"/>
            </a:pPr>
            <a:endParaRPr lang="en-US" altLang="zh-TW" dirty="0"/>
          </a:p>
          <a:p>
            <a:pPr marL="514350" indent="-514350">
              <a:buFont typeface="+mj-lt"/>
              <a:buAutoNum type="arabicPeriod"/>
            </a:pPr>
            <a:endParaRPr lang="en-US" altLang="zh-TW" dirty="0"/>
          </a:p>
        </p:txBody>
      </p:sp>
      <p:sp>
        <p:nvSpPr>
          <p:cNvPr id="4" name="object 11">
            <a:extLst>
              <a:ext uri="{FF2B5EF4-FFF2-40B4-BE49-F238E27FC236}">
                <a16:creationId xmlns:a16="http://schemas.microsoft.com/office/drawing/2014/main" id="{EAF05617-5CA5-451D-BCCC-4807E5193573}"/>
              </a:ext>
            </a:extLst>
          </p:cNvPr>
          <p:cNvSpPr txBox="1"/>
          <p:nvPr/>
        </p:nvSpPr>
        <p:spPr>
          <a:xfrm>
            <a:off x="1057440" y="6606719"/>
            <a:ext cx="1910257" cy="89768"/>
          </a:xfrm>
          <a:prstGeom prst="rect">
            <a:avLst/>
          </a:prstGeom>
        </p:spPr>
        <p:txBody>
          <a:bodyPr vert="horz" wrap="square" lIns="0" tIns="0" rIns="0" bIns="0" rtlCol="0">
            <a:spAutoFit/>
          </a:bodyPr>
          <a:lstStyle/>
          <a:p>
            <a:pPr marL="0" marR="0">
              <a:lnSpc>
                <a:spcPts val="720"/>
              </a:lnSpc>
              <a:spcBef>
                <a:spcPts val="0"/>
              </a:spcBef>
              <a:spcAft>
                <a:spcPts val="0"/>
              </a:spcAft>
            </a:pPr>
            <a:r>
              <a:rPr sz="600" dirty="0">
                <a:cs typeface="JSWEDV+Interstate-Light"/>
              </a:rPr>
              <a:t>CRICOS</a:t>
            </a:r>
            <a:r>
              <a:rPr sz="600" spc="-18" dirty="0">
                <a:cs typeface="JSWEDV+Interstate-Light"/>
              </a:rPr>
              <a:t> </a:t>
            </a:r>
            <a:r>
              <a:rPr sz="600" dirty="0">
                <a:cs typeface="JSWEDV+Interstate-Light"/>
              </a:rPr>
              <a:t>Provider</a:t>
            </a:r>
            <a:r>
              <a:rPr sz="600" spc="20" dirty="0">
                <a:cs typeface="JSWEDV+Interstate-Light"/>
              </a:rPr>
              <a:t> </a:t>
            </a:r>
            <a:r>
              <a:rPr sz="600" dirty="0">
                <a:cs typeface="JSWEDV+Interstate-Light"/>
              </a:rPr>
              <a:t>Code: 00017B</a:t>
            </a:r>
            <a:r>
              <a:rPr sz="600" spc="307" dirty="0">
                <a:cs typeface="JSWEDV+Interstate-Light"/>
              </a:rPr>
              <a:t> </a:t>
            </a:r>
            <a:r>
              <a:rPr sz="600" dirty="0">
                <a:cs typeface="JSWEDV+Interstate-Light"/>
              </a:rPr>
              <a:t>TEQSA: PRV12072</a:t>
            </a:r>
          </a:p>
        </p:txBody>
      </p:sp>
    </p:spTree>
    <p:extLst>
      <p:ext uri="{BB962C8B-B14F-4D97-AF65-F5344CB8AC3E}">
        <p14:creationId xmlns:p14="http://schemas.microsoft.com/office/powerpoint/2010/main" val="3263125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AU" altLang="zh-TW" dirty="0" err="1"/>
              <a:t>Ccu</a:t>
            </a:r>
            <a:r>
              <a:rPr lang="en-AU" altLang="zh-TW" dirty="0"/>
              <a:t> – bond pathways</a:t>
            </a:r>
            <a:endParaRPr lang="zh-TW" altLang="en-US" dirty="0"/>
          </a:p>
        </p:txBody>
      </p:sp>
      <p:sp>
        <p:nvSpPr>
          <p:cNvPr id="3" name="內容版面配置區 2"/>
          <p:cNvSpPr>
            <a:spLocks noGrp="1"/>
          </p:cNvSpPr>
          <p:nvPr>
            <p:ph idx="1"/>
          </p:nvPr>
        </p:nvSpPr>
        <p:spPr/>
        <p:txBody>
          <a:bodyPr>
            <a:normAutofit/>
          </a:bodyPr>
          <a:lstStyle/>
          <a:p>
            <a:r>
              <a:rPr lang="en-US" altLang="zh-TW" dirty="0"/>
              <a:t>UG pathway – students study the first two years at CCU, Bond will grant maximum 80cp blanket credits which allows CCU students to study four or five semesters at Bond depends on which intake (Jan, May or September).</a:t>
            </a:r>
          </a:p>
          <a:p>
            <a:endParaRPr lang="en-US" altLang="zh-TW" dirty="0"/>
          </a:p>
          <a:p>
            <a:r>
              <a:rPr lang="en-US" altLang="zh-TW" dirty="0"/>
              <a:t>PG pathway – student study the first year at CCU, Bond will grant 40cp blanket credit which allows CCU students to study three semesters (1 year) at Bond. Alternatively students can also be assessed additional 20cp foundation program credits on a case by case basis which equals to maximum 60cp and students only need to study two semesters (8 months) at Bond. </a:t>
            </a:r>
          </a:p>
        </p:txBody>
      </p:sp>
      <p:sp>
        <p:nvSpPr>
          <p:cNvPr id="4" name="object 11">
            <a:extLst>
              <a:ext uri="{FF2B5EF4-FFF2-40B4-BE49-F238E27FC236}">
                <a16:creationId xmlns:a16="http://schemas.microsoft.com/office/drawing/2014/main" id="{13054242-F78B-8E69-D40D-78922141C398}"/>
              </a:ext>
            </a:extLst>
          </p:cNvPr>
          <p:cNvSpPr txBox="1"/>
          <p:nvPr/>
        </p:nvSpPr>
        <p:spPr>
          <a:xfrm>
            <a:off x="1057440" y="6606719"/>
            <a:ext cx="1910257" cy="89768"/>
          </a:xfrm>
          <a:prstGeom prst="rect">
            <a:avLst/>
          </a:prstGeom>
        </p:spPr>
        <p:txBody>
          <a:bodyPr vert="horz" wrap="square" lIns="0" tIns="0" rIns="0" bIns="0" rtlCol="0">
            <a:spAutoFit/>
          </a:bodyPr>
          <a:lstStyle/>
          <a:p>
            <a:pPr marL="0" marR="0">
              <a:lnSpc>
                <a:spcPts val="720"/>
              </a:lnSpc>
              <a:spcBef>
                <a:spcPts val="0"/>
              </a:spcBef>
              <a:spcAft>
                <a:spcPts val="0"/>
              </a:spcAft>
            </a:pPr>
            <a:r>
              <a:rPr sz="600" dirty="0">
                <a:cs typeface="JSWEDV+Interstate-Light"/>
              </a:rPr>
              <a:t>CRICOS</a:t>
            </a:r>
            <a:r>
              <a:rPr sz="600" spc="-18" dirty="0">
                <a:cs typeface="JSWEDV+Interstate-Light"/>
              </a:rPr>
              <a:t> </a:t>
            </a:r>
            <a:r>
              <a:rPr sz="600" dirty="0">
                <a:cs typeface="JSWEDV+Interstate-Light"/>
              </a:rPr>
              <a:t>Provider</a:t>
            </a:r>
            <a:r>
              <a:rPr sz="600" spc="20" dirty="0">
                <a:cs typeface="JSWEDV+Interstate-Light"/>
              </a:rPr>
              <a:t> </a:t>
            </a:r>
            <a:r>
              <a:rPr sz="600" dirty="0">
                <a:cs typeface="JSWEDV+Interstate-Light"/>
              </a:rPr>
              <a:t>Code: 00017B</a:t>
            </a:r>
            <a:r>
              <a:rPr sz="600" spc="307" dirty="0">
                <a:cs typeface="JSWEDV+Interstate-Light"/>
              </a:rPr>
              <a:t> </a:t>
            </a:r>
            <a:r>
              <a:rPr sz="600" dirty="0">
                <a:cs typeface="JSWEDV+Interstate-Light"/>
              </a:rPr>
              <a:t>TEQSA: PRV12072</a:t>
            </a:r>
          </a:p>
        </p:txBody>
      </p:sp>
    </p:spTree>
    <p:extLst>
      <p:ext uri="{BB962C8B-B14F-4D97-AF65-F5344CB8AC3E}">
        <p14:creationId xmlns:p14="http://schemas.microsoft.com/office/powerpoint/2010/main" val="819811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a:t>Undergraduate STUDY PLAN</a:t>
            </a:r>
            <a:br>
              <a:rPr lang="en-US" altLang="zh-TW" dirty="0"/>
            </a:br>
            <a:endParaRPr lang="zh-TW" altLang="en-US" dirty="0"/>
          </a:p>
        </p:txBody>
      </p:sp>
      <p:graphicFrame>
        <p:nvGraphicFramePr>
          <p:cNvPr id="4" name="Content Placeholder 3">
            <a:extLst>
              <a:ext uri="{FF2B5EF4-FFF2-40B4-BE49-F238E27FC236}">
                <a16:creationId xmlns:a16="http://schemas.microsoft.com/office/drawing/2014/main" id="{5C3758F0-318C-0BFD-696C-9A04A6DB5470}"/>
              </a:ext>
            </a:extLst>
          </p:cNvPr>
          <p:cNvGraphicFramePr>
            <a:graphicFrameLocks noGrp="1"/>
          </p:cNvGraphicFramePr>
          <p:nvPr>
            <p:ph idx="1"/>
            <p:extLst>
              <p:ext uri="{D42A27DB-BD31-4B8C-83A1-F6EECF244321}">
                <p14:modId xmlns:p14="http://schemas.microsoft.com/office/powerpoint/2010/main" val="4136912106"/>
              </p:ext>
            </p:extLst>
          </p:nvPr>
        </p:nvGraphicFramePr>
        <p:xfrm>
          <a:off x="1574646" y="2073502"/>
          <a:ext cx="9032058" cy="4256653"/>
        </p:xfrm>
        <a:graphic>
          <a:graphicData uri="http://schemas.openxmlformats.org/drawingml/2006/table">
            <a:tbl>
              <a:tblPr firstRow="1" firstCol="1" bandRow="1">
                <a:tableStyleId>{5C22544A-7EE6-4342-B048-85BDC9FD1C3A}</a:tableStyleId>
              </a:tblPr>
              <a:tblGrid>
                <a:gridCol w="1235914">
                  <a:extLst>
                    <a:ext uri="{9D8B030D-6E8A-4147-A177-3AD203B41FA5}">
                      <a16:colId xmlns:a16="http://schemas.microsoft.com/office/drawing/2014/main" val="903728541"/>
                    </a:ext>
                  </a:extLst>
                </a:gridCol>
                <a:gridCol w="2060182">
                  <a:extLst>
                    <a:ext uri="{9D8B030D-6E8A-4147-A177-3AD203B41FA5}">
                      <a16:colId xmlns:a16="http://schemas.microsoft.com/office/drawing/2014/main" val="1083180331"/>
                    </a:ext>
                  </a:extLst>
                </a:gridCol>
                <a:gridCol w="1755076">
                  <a:extLst>
                    <a:ext uri="{9D8B030D-6E8A-4147-A177-3AD203B41FA5}">
                      <a16:colId xmlns:a16="http://schemas.microsoft.com/office/drawing/2014/main" val="3131240486"/>
                    </a:ext>
                  </a:extLst>
                </a:gridCol>
                <a:gridCol w="2059213">
                  <a:extLst>
                    <a:ext uri="{9D8B030D-6E8A-4147-A177-3AD203B41FA5}">
                      <a16:colId xmlns:a16="http://schemas.microsoft.com/office/drawing/2014/main" val="2595956461"/>
                    </a:ext>
                  </a:extLst>
                </a:gridCol>
                <a:gridCol w="1921673">
                  <a:extLst>
                    <a:ext uri="{9D8B030D-6E8A-4147-A177-3AD203B41FA5}">
                      <a16:colId xmlns:a16="http://schemas.microsoft.com/office/drawing/2014/main" val="2007234207"/>
                    </a:ext>
                  </a:extLst>
                </a:gridCol>
              </a:tblGrid>
              <a:tr h="219541">
                <a:tc>
                  <a:txBody>
                    <a:bodyPr/>
                    <a:lstStyle/>
                    <a:p>
                      <a:pPr marL="25400"/>
                      <a:r>
                        <a:rPr lang="en-US" sz="1400" kern="100" spc="-10">
                          <a:effectLst/>
                        </a:rPr>
                        <a:t>Semester</a:t>
                      </a:r>
                      <a:endParaRPr lang="en-AU"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5400"/>
                      <a:r>
                        <a:rPr lang="en-US" sz="1400" kern="100" spc="-10">
                          <a:effectLst/>
                        </a:rPr>
                        <a:t>Subject 1</a:t>
                      </a:r>
                      <a:endParaRPr lang="en-AU"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5400"/>
                      <a:r>
                        <a:rPr lang="en-US" sz="1400" kern="100" spc="-10">
                          <a:effectLst/>
                        </a:rPr>
                        <a:t>Subject 2 </a:t>
                      </a:r>
                      <a:endParaRPr lang="en-AU"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5400"/>
                      <a:r>
                        <a:rPr lang="en-US" sz="1400" kern="100" spc="-10">
                          <a:effectLst/>
                        </a:rPr>
                        <a:t>Subject 3</a:t>
                      </a:r>
                      <a:endParaRPr lang="en-AU"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5400"/>
                      <a:r>
                        <a:rPr lang="en-US" sz="1400" kern="100" spc="-10">
                          <a:effectLst/>
                        </a:rPr>
                        <a:t>Subject 4</a:t>
                      </a:r>
                      <a:endParaRPr lang="en-AU"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53073196"/>
                  </a:ext>
                </a:extLst>
              </a:tr>
              <a:tr h="1090589">
                <a:tc>
                  <a:txBody>
                    <a:bodyPr/>
                    <a:lstStyle/>
                    <a:p>
                      <a:pPr marL="25400"/>
                      <a:r>
                        <a:rPr lang="en-US" sz="1400" kern="100" spc="-10">
                          <a:effectLst/>
                        </a:rPr>
                        <a:t>September</a:t>
                      </a:r>
                      <a:endParaRPr lang="en-AU"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400" kern="100" dirty="0">
                          <a:effectLst/>
                        </a:rPr>
                        <a:t>ACCT11-100</a:t>
                      </a:r>
                      <a:endParaRPr lang="en-AU" sz="1400" kern="100" dirty="0">
                        <a:effectLst/>
                      </a:endParaRPr>
                    </a:p>
                    <a:p>
                      <a:pPr algn="ctr">
                        <a:lnSpc>
                          <a:spcPct val="107000"/>
                        </a:lnSpc>
                        <a:spcAft>
                          <a:spcPts val="800"/>
                        </a:spcAft>
                      </a:pPr>
                      <a:r>
                        <a:rPr lang="en-US" sz="1400" kern="100" dirty="0">
                          <a:effectLst/>
                        </a:rPr>
                        <a:t>Accounting Principals</a:t>
                      </a:r>
                      <a:endParaRPr lang="en-AU"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400" kern="100" dirty="0">
                          <a:effectLst/>
                        </a:rPr>
                        <a:t>ECON11-100</a:t>
                      </a:r>
                      <a:endParaRPr lang="en-AU" sz="1400" kern="100" dirty="0">
                        <a:effectLst/>
                      </a:endParaRPr>
                    </a:p>
                    <a:p>
                      <a:pPr algn="ctr">
                        <a:lnSpc>
                          <a:spcPct val="107000"/>
                        </a:lnSpc>
                        <a:spcAft>
                          <a:spcPts val="800"/>
                        </a:spcAft>
                      </a:pPr>
                      <a:r>
                        <a:rPr lang="en-US" sz="1400" kern="100" dirty="0">
                          <a:effectLst/>
                        </a:rPr>
                        <a:t>Principles of Economics</a:t>
                      </a:r>
                      <a:endParaRPr lang="en-AU"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400" kern="100">
                          <a:effectLst/>
                        </a:rPr>
                        <a:t>STAT11-112</a:t>
                      </a:r>
                      <a:br>
                        <a:rPr lang="en-US" sz="1400" kern="100">
                          <a:effectLst/>
                        </a:rPr>
                      </a:br>
                      <a:r>
                        <a:rPr lang="en-US" sz="1400" kern="100">
                          <a:effectLst/>
                        </a:rPr>
                        <a:t>Quantitative Methods</a:t>
                      </a:r>
                      <a:endParaRPr lang="en-AU"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400" kern="100">
                          <a:effectLst/>
                        </a:rPr>
                        <a:t>CORE11-012</a:t>
                      </a:r>
                      <a:endParaRPr lang="en-AU" sz="1400" kern="100">
                        <a:effectLst/>
                      </a:endParaRPr>
                    </a:p>
                    <a:p>
                      <a:pPr algn="ctr">
                        <a:lnSpc>
                          <a:spcPct val="107000"/>
                        </a:lnSpc>
                        <a:spcAft>
                          <a:spcPts val="800"/>
                        </a:spcAft>
                      </a:pPr>
                      <a:r>
                        <a:rPr lang="en-US" sz="1400" kern="100">
                          <a:effectLst/>
                        </a:rPr>
                        <a:t>Responsibility, Integrity and Civic Discourse</a:t>
                      </a:r>
                      <a:endParaRPr lang="en-AU"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16287259"/>
                  </a:ext>
                </a:extLst>
              </a:tr>
              <a:tr h="1162855">
                <a:tc>
                  <a:txBody>
                    <a:bodyPr/>
                    <a:lstStyle/>
                    <a:p>
                      <a:pPr marL="25400"/>
                      <a:r>
                        <a:rPr lang="en-US" sz="1400" kern="100" spc="-10">
                          <a:effectLst/>
                        </a:rPr>
                        <a:t>January</a:t>
                      </a:r>
                      <a:endParaRPr lang="en-AU"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400" kern="100" dirty="0">
                          <a:effectLst/>
                        </a:rPr>
                        <a:t>ECON12-200</a:t>
                      </a:r>
                      <a:br>
                        <a:rPr lang="en-US" sz="1400" kern="100" dirty="0">
                          <a:effectLst/>
                        </a:rPr>
                      </a:br>
                      <a:r>
                        <a:rPr lang="en-US" sz="1400" kern="100" dirty="0">
                          <a:effectLst/>
                        </a:rPr>
                        <a:t>Linear Models and Applied Econometrics</a:t>
                      </a:r>
                      <a:endParaRPr lang="en-AU"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400" kern="100">
                          <a:effectLst/>
                        </a:rPr>
                        <a:t>FINC11-101</a:t>
                      </a:r>
                      <a:br>
                        <a:rPr lang="en-US" sz="1400" kern="100">
                          <a:effectLst/>
                        </a:rPr>
                      </a:br>
                      <a:r>
                        <a:rPr lang="en-US" sz="1400" kern="100">
                          <a:effectLst/>
                        </a:rPr>
                        <a:t>Fundamentals of Finance</a:t>
                      </a:r>
                      <a:endParaRPr lang="en-AU"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400" kern="100">
                          <a:effectLst/>
                        </a:rPr>
                        <a:t>LAWS10-100</a:t>
                      </a:r>
                      <a:br>
                        <a:rPr lang="en-US" sz="1400" kern="100">
                          <a:effectLst/>
                        </a:rPr>
                      </a:br>
                      <a:r>
                        <a:rPr lang="en-US" sz="1400" kern="100">
                          <a:effectLst/>
                        </a:rPr>
                        <a:t>Business Law</a:t>
                      </a:r>
                      <a:br>
                        <a:rPr lang="en-US" sz="1400" kern="100">
                          <a:effectLst/>
                        </a:rPr>
                      </a:br>
                      <a:r>
                        <a:rPr lang="en-US" sz="1400" kern="100">
                          <a:effectLst/>
                        </a:rPr>
                        <a:t>This unit code may be changing. Faculty to confirm</a:t>
                      </a:r>
                      <a:endParaRPr lang="en-AU"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400" u="sng" kern="100" dirty="0">
                          <a:effectLst/>
                        </a:rPr>
                        <a:t>Major Subject</a:t>
                      </a:r>
                      <a:br>
                        <a:rPr lang="en-US" sz="1400" kern="100" dirty="0">
                          <a:effectLst/>
                        </a:rPr>
                      </a:br>
                      <a:r>
                        <a:rPr lang="en-US" sz="1400" kern="100" dirty="0">
                          <a:effectLst/>
                        </a:rPr>
                        <a:t>Chosen subject from Major</a:t>
                      </a:r>
                      <a:endParaRPr lang="en-AU"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8555929"/>
                  </a:ext>
                </a:extLst>
              </a:tr>
              <a:tr h="1090589">
                <a:tc>
                  <a:txBody>
                    <a:bodyPr/>
                    <a:lstStyle/>
                    <a:p>
                      <a:pPr marL="25400"/>
                      <a:r>
                        <a:rPr lang="en-US" sz="1400" kern="100" spc="-10">
                          <a:effectLst/>
                        </a:rPr>
                        <a:t>May</a:t>
                      </a:r>
                      <a:endParaRPr lang="en-AU"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400" kern="100">
                          <a:effectLst/>
                        </a:rPr>
                        <a:t>ACCT11-102</a:t>
                      </a:r>
                      <a:endParaRPr lang="en-AU" sz="1400" kern="100">
                        <a:effectLst/>
                      </a:endParaRPr>
                    </a:p>
                    <a:p>
                      <a:pPr algn="ctr">
                        <a:lnSpc>
                          <a:spcPct val="107000"/>
                        </a:lnSpc>
                        <a:spcAft>
                          <a:spcPts val="800"/>
                        </a:spcAft>
                      </a:pPr>
                      <a:r>
                        <a:rPr lang="en-US" sz="1400" kern="100">
                          <a:effectLst/>
                        </a:rPr>
                        <a:t>Management Accounting</a:t>
                      </a:r>
                      <a:endParaRPr lang="en-AU"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400" u="sng" kern="100">
                          <a:effectLst/>
                        </a:rPr>
                        <a:t>Major Subject</a:t>
                      </a:r>
                      <a:br>
                        <a:rPr lang="en-US" sz="1400" kern="100">
                          <a:effectLst/>
                        </a:rPr>
                      </a:br>
                      <a:r>
                        <a:rPr lang="en-US" sz="1400" kern="100">
                          <a:effectLst/>
                        </a:rPr>
                        <a:t>Chosen subject from Major</a:t>
                      </a:r>
                      <a:endParaRPr lang="en-AU"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400" kern="100">
                          <a:effectLst/>
                        </a:rPr>
                        <a:t>FINC12-201</a:t>
                      </a:r>
                      <a:br>
                        <a:rPr lang="en-US" sz="1400" kern="100">
                          <a:effectLst/>
                        </a:rPr>
                      </a:br>
                      <a:r>
                        <a:rPr lang="en-US" sz="1400" kern="100">
                          <a:effectLst/>
                        </a:rPr>
                        <a:t>Financial Applications and Analysis</a:t>
                      </a:r>
                      <a:endParaRPr lang="en-AU"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400" kern="100">
                          <a:effectLst/>
                        </a:rPr>
                        <a:t>BUSN12-200</a:t>
                      </a:r>
                      <a:endParaRPr lang="en-AU" sz="1400" kern="100">
                        <a:effectLst/>
                      </a:endParaRPr>
                    </a:p>
                    <a:p>
                      <a:pPr algn="ctr">
                        <a:lnSpc>
                          <a:spcPct val="107000"/>
                        </a:lnSpc>
                        <a:spcAft>
                          <a:spcPts val="800"/>
                        </a:spcAft>
                      </a:pPr>
                      <a:r>
                        <a:rPr lang="en-US" sz="1400" kern="100">
                          <a:effectLst/>
                        </a:rPr>
                        <a:t>Responsible and Sustainable Organizations</a:t>
                      </a:r>
                      <a:endParaRPr lang="en-AU"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91160811"/>
                  </a:ext>
                </a:extLst>
              </a:tr>
              <a:tr h="693079">
                <a:tc>
                  <a:txBody>
                    <a:bodyPr/>
                    <a:lstStyle/>
                    <a:p>
                      <a:pPr marL="25400"/>
                      <a:r>
                        <a:rPr lang="en-US" sz="1400" kern="100" spc="-10">
                          <a:effectLst/>
                        </a:rPr>
                        <a:t>September</a:t>
                      </a:r>
                      <a:endParaRPr lang="en-AU"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400" u="sng" kern="100">
                          <a:effectLst/>
                        </a:rPr>
                        <a:t>Major Subject</a:t>
                      </a:r>
                      <a:br>
                        <a:rPr lang="en-US" sz="1400" kern="100">
                          <a:effectLst/>
                        </a:rPr>
                      </a:br>
                      <a:r>
                        <a:rPr lang="en-US" sz="1400" kern="100">
                          <a:effectLst/>
                        </a:rPr>
                        <a:t>Chosen subject from Major</a:t>
                      </a:r>
                      <a:endParaRPr lang="en-AU"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400" u="sng" kern="100" dirty="0">
                          <a:effectLst/>
                        </a:rPr>
                        <a:t>Major Subject</a:t>
                      </a:r>
                      <a:br>
                        <a:rPr lang="en-US" sz="1400" kern="100" dirty="0">
                          <a:effectLst/>
                        </a:rPr>
                      </a:br>
                      <a:r>
                        <a:rPr lang="en-US" sz="1400" kern="100" dirty="0">
                          <a:effectLst/>
                        </a:rPr>
                        <a:t>Chosen subject from Major</a:t>
                      </a:r>
                      <a:endParaRPr lang="en-AU"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400" u="sng" kern="100">
                          <a:effectLst/>
                        </a:rPr>
                        <a:t>Major Subject</a:t>
                      </a:r>
                      <a:br>
                        <a:rPr lang="en-US" sz="1400" kern="100">
                          <a:effectLst/>
                        </a:rPr>
                      </a:br>
                      <a:r>
                        <a:rPr lang="en-US" sz="1400" kern="100">
                          <a:effectLst/>
                        </a:rPr>
                        <a:t>Chosen subject from Major</a:t>
                      </a:r>
                      <a:endParaRPr lang="en-AU"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400" u="sng" kern="100" dirty="0">
                          <a:effectLst/>
                        </a:rPr>
                        <a:t>Major Subject</a:t>
                      </a:r>
                      <a:br>
                        <a:rPr lang="en-US" sz="1400" kern="100" dirty="0">
                          <a:effectLst/>
                        </a:rPr>
                      </a:br>
                      <a:r>
                        <a:rPr lang="en-US" sz="1400" kern="100" dirty="0">
                          <a:effectLst/>
                        </a:rPr>
                        <a:t>Chosen subject from Major</a:t>
                      </a:r>
                      <a:endParaRPr lang="en-AU"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15594196"/>
                  </a:ext>
                </a:extLst>
              </a:tr>
            </a:tbl>
          </a:graphicData>
        </a:graphic>
      </p:graphicFrame>
      <p:sp>
        <p:nvSpPr>
          <p:cNvPr id="5" name="Rectangle 1">
            <a:extLst>
              <a:ext uri="{FF2B5EF4-FFF2-40B4-BE49-F238E27FC236}">
                <a16:creationId xmlns:a16="http://schemas.microsoft.com/office/drawing/2014/main" id="{999E1143-8C84-F108-BA0A-7E8A66EBAF58}"/>
              </a:ext>
            </a:extLst>
          </p:cNvPr>
          <p:cNvSpPr>
            <a:spLocks noChangeArrowheads="1"/>
          </p:cNvSpPr>
          <p:nvPr/>
        </p:nvSpPr>
        <p:spPr bwMode="auto">
          <a:xfrm>
            <a:off x="2041579" y="1404547"/>
            <a:ext cx="809819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Bachelor of Commerce </a:t>
            </a:r>
            <a:r>
              <a:rPr kumimoji="0" lang="en-AU"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(CRICOS code: 063059D) </a:t>
            </a:r>
            <a:r>
              <a:rPr kumimoji="0" lang="en-AU"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n-AU" altLang="en-US"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Commencing September</a:t>
            </a:r>
            <a:endParaRPr kumimoji="0" lang="en-AU" altLang="en-US" sz="2000" b="0" i="0" u="none" strike="noStrike" cap="none" normalizeH="0" baseline="0" dirty="0">
              <a:ln>
                <a:noFill/>
              </a:ln>
              <a:solidFill>
                <a:schemeClr val="tx1"/>
              </a:solidFill>
              <a:effectLst/>
              <a:latin typeface="Arial" panose="020B0604020202020204" pitchFamily="34" charset="0"/>
            </a:endParaRPr>
          </a:p>
        </p:txBody>
      </p:sp>
      <p:sp>
        <p:nvSpPr>
          <p:cNvPr id="3" name="object 11">
            <a:extLst>
              <a:ext uri="{FF2B5EF4-FFF2-40B4-BE49-F238E27FC236}">
                <a16:creationId xmlns:a16="http://schemas.microsoft.com/office/drawing/2014/main" id="{3596D219-5A94-18AF-73A4-86745BA8F79A}"/>
              </a:ext>
            </a:extLst>
          </p:cNvPr>
          <p:cNvSpPr txBox="1"/>
          <p:nvPr/>
        </p:nvSpPr>
        <p:spPr>
          <a:xfrm>
            <a:off x="1057440" y="6606719"/>
            <a:ext cx="1910257" cy="89768"/>
          </a:xfrm>
          <a:prstGeom prst="rect">
            <a:avLst/>
          </a:prstGeom>
        </p:spPr>
        <p:txBody>
          <a:bodyPr vert="horz" wrap="square" lIns="0" tIns="0" rIns="0" bIns="0" rtlCol="0">
            <a:spAutoFit/>
          </a:bodyPr>
          <a:lstStyle/>
          <a:p>
            <a:pPr marL="0" marR="0">
              <a:lnSpc>
                <a:spcPts val="720"/>
              </a:lnSpc>
              <a:spcBef>
                <a:spcPts val="0"/>
              </a:spcBef>
              <a:spcAft>
                <a:spcPts val="0"/>
              </a:spcAft>
            </a:pPr>
            <a:r>
              <a:rPr sz="600" dirty="0">
                <a:cs typeface="JSWEDV+Interstate-Light"/>
              </a:rPr>
              <a:t>CRICOS</a:t>
            </a:r>
            <a:r>
              <a:rPr sz="600" spc="-18" dirty="0">
                <a:cs typeface="JSWEDV+Interstate-Light"/>
              </a:rPr>
              <a:t> </a:t>
            </a:r>
            <a:r>
              <a:rPr sz="600" dirty="0">
                <a:cs typeface="JSWEDV+Interstate-Light"/>
              </a:rPr>
              <a:t>Provider</a:t>
            </a:r>
            <a:r>
              <a:rPr sz="600" spc="20" dirty="0">
                <a:cs typeface="JSWEDV+Interstate-Light"/>
              </a:rPr>
              <a:t> </a:t>
            </a:r>
            <a:r>
              <a:rPr sz="600" dirty="0">
                <a:cs typeface="JSWEDV+Interstate-Light"/>
              </a:rPr>
              <a:t>Code: 00017B</a:t>
            </a:r>
            <a:r>
              <a:rPr sz="600" spc="307" dirty="0">
                <a:cs typeface="JSWEDV+Interstate-Light"/>
              </a:rPr>
              <a:t> </a:t>
            </a:r>
            <a:r>
              <a:rPr sz="600" dirty="0">
                <a:cs typeface="JSWEDV+Interstate-Light"/>
              </a:rPr>
              <a:t>TEQSA: PRV12072</a:t>
            </a:r>
          </a:p>
        </p:txBody>
      </p:sp>
    </p:spTree>
    <p:extLst>
      <p:ext uri="{BB962C8B-B14F-4D97-AF65-F5344CB8AC3E}">
        <p14:creationId xmlns:p14="http://schemas.microsoft.com/office/powerpoint/2010/main" val="2019687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a:t>Undergraduate STUDY PLAN</a:t>
            </a:r>
            <a:br>
              <a:rPr lang="en-US" altLang="zh-TW" dirty="0"/>
            </a:br>
            <a:endParaRPr lang="zh-TW" altLang="en-US" dirty="0"/>
          </a:p>
        </p:txBody>
      </p:sp>
      <p:sp>
        <p:nvSpPr>
          <p:cNvPr id="5" name="Rectangle 1">
            <a:extLst>
              <a:ext uri="{FF2B5EF4-FFF2-40B4-BE49-F238E27FC236}">
                <a16:creationId xmlns:a16="http://schemas.microsoft.com/office/drawing/2014/main" id="{999E1143-8C84-F108-BA0A-7E8A66EBAF58}"/>
              </a:ext>
            </a:extLst>
          </p:cNvPr>
          <p:cNvSpPr>
            <a:spLocks noChangeArrowheads="1"/>
          </p:cNvSpPr>
          <p:nvPr/>
        </p:nvSpPr>
        <p:spPr bwMode="auto">
          <a:xfrm>
            <a:off x="2087299" y="1425395"/>
            <a:ext cx="80067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Bachelor of </a:t>
            </a:r>
            <a:r>
              <a:rPr lang="en-AU" altLang="en-US" sz="2000" dirty="0">
                <a:latin typeface="Arial" panose="020B0604020202020204" pitchFamily="34" charset="0"/>
                <a:ea typeface="Calibri" panose="020F0502020204030204" pitchFamily="34" charset="0"/>
                <a:cs typeface="Arial" panose="020B0604020202020204" pitchFamily="34" charset="0"/>
              </a:rPr>
              <a:t>Business</a:t>
            </a:r>
            <a:r>
              <a:rPr kumimoji="0" lang="en-AU" altLang="en-US"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AU"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(CRICOS code: 063055G) </a:t>
            </a:r>
            <a:r>
              <a:rPr kumimoji="0" lang="en-AU"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n-AU" altLang="en-US"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Commencing September</a:t>
            </a:r>
            <a:endParaRPr kumimoji="0" lang="en-AU" altLang="en-US" sz="2000" b="0" i="0" u="none" strike="noStrike" cap="none" normalizeH="0" baseline="0" dirty="0">
              <a:ln>
                <a:noFill/>
              </a:ln>
              <a:solidFill>
                <a:schemeClr val="tx1"/>
              </a:solidFill>
              <a:effectLst/>
              <a:latin typeface="Arial" panose="020B0604020202020204" pitchFamily="34" charset="0"/>
            </a:endParaRPr>
          </a:p>
        </p:txBody>
      </p:sp>
      <p:graphicFrame>
        <p:nvGraphicFramePr>
          <p:cNvPr id="7" name="Content Placeholder 6">
            <a:extLst>
              <a:ext uri="{FF2B5EF4-FFF2-40B4-BE49-F238E27FC236}">
                <a16:creationId xmlns:a16="http://schemas.microsoft.com/office/drawing/2014/main" id="{1137B2E6-DF56-0DB1-CA7F-47EF2262A847}"/>
              </a:ext>
            </a:extLst>
          </p:cNvPr>
          <p:cNvGraphicFramePr>
            <a:graphicFrameLocks noGrp="1"/>
          </p:cNvGraphicFramePr>
          <p:nvPr>
            <p:ph idx="1"/>
            <p:extLst>
              <p:ext uri="{D42A27DB-BD31-4B8C-83A1-F6EECF244321}">
                <p14:modId xmlns:p14="http://schemas.microsoft.com/office/powerpoint/2010/main" val="740423265"/>
              </p:ext>
            </p:extLst>
          </p:nvPr>
        </p:nvGraphicFramePr>
        <p:xfrm>
          <a:off x="1537252" y="2080591"/>
          <a:ext cx="8933660" cy="4015955"/>
        </p:xfrm>
        <a:graphic>
          <a:graphicData uri="http://schemas.openxmlformats.org/drawingml/2006/table">
            <a:tbl>
              <a:tblPr firstRow="1" firstCol="1" bandRow="1">
                <a:tableStyleId>{5C22544A-7EE6-4342-B048-85BDC9FD1C3A}</a:tableStyleId>
              </a:tblPr>
              <a:tblGrid>
                <a:gridCol w="1142117">
                  <a:extLst>
                    <a:ext uri="{9D8B030D-6E8A-4147-A177-3AD203B41FA5}">
                      <a16:colId xmlns:a16="http://schemas.microsoft.com/office/drawing/2014/main" val="4225284339"/>
                    </a:ext>
                  </a:extLst>
                </a:gridCol>
                <a:gridCol w="2134172">
                  <a:extLst>
                    <a:ext uri="{9D8B030D-6E8A-4147-A177-3AD203B41FA5}">
                      <a16:colId xmlns:a16="http://schemas.microsoft.com/office/drawing/2014/main" val="502769387"/>
                    </a:ext>
                  </a:extLst>
                </a:gridCol>
                <a:gridCol w="1731029">
                  <a:extLst>
                    <a:ext uri="{9D8B030D-6E8A-4147-A177-3AD203B41FA5}">
                      <a16:colId xmlns:a16="http://schemas.microsoft.com/office/drawing/2014/main" val="349925795"/>
                    </a:ext>
                  </a:extLst>
                </a:gridCol>
                <a:gridCol w="2030999">
                  <a:extLst>
                    <a:ext uri="{9D8B030D-6E8A-4147-A177-3AD203B41FA5}">
                      <a16:colId xmlns:a16="http://schemas.microsoft.com/office/drawing/2014/main" val="2278025942"/>
                    </a:ext>
                  </a:extLst>
                </a:gridCol>
                <a:gridCol w="1895343">
                  <a:extLst>
                    <a:ext uri="{9D8B030D-6E8A-4147-A177-3AD203B41FA5}">
                      <a16:colId xmlns:a16="http://schemas.microsoft.com/office/drawing/2014/main" val="3116403751"/>
                    </a:ext>
                  </a:extLst>
                </a:gridCol>
              </a:tblGrid>
              <a:tr h="192937">
                <a:tc>
                  <a:txBody>
                    <a:bodyPr/>
                    <a:lstStyle/>
                    <a:p>
                      <a:pPr marL="25400"/>
                      <a:r>
                        <a:rPr lang="en-US" sz="1400" kern="100" spc="-10">
                          <a:effectLst/>
                        </a:rPr>
                        <a:t>Semester</a:t>
                      </a:r>
                      <a:endParaRPr lang="en-AU"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5400"/>
                      <a:r>
                        <a:rPr lang="en-US" sz="1400" kern="100" spc="-10">
                          <a:effectLst/>
                        </a:rPr>
                        <a:t>Subject 1</a:t>
                      </a:r>
                      <a:endParaRPr lang="en-AU"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5400"/>
                      <a:r>
                        <a:rPr lang="en-US" sz="1400" kern="100" spc="-10">
                          <a:effectLst/>
                        </a:rPr>
                        <a:t>Subject 2 </a:t>
                      </a:r>
                      <a:endParaRPr lang="en-AU"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5400"/>
                      <a:r>
                        <a:rPr lang="en-US" sz="1400" kern="100" spc="-10">
                          <a:effectLst/>
                        </a:rPr>
                        <a:t>Subject 3</a:t>
                      </a:r>
                      <a:endParaRPr lang="en-AU"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5400"/>
                      <a:r>
                        <a:rPr lang="en-US" sz="1400" kern="100" spc="-10">
                          <a:effectLst/>
                        </a:rPr>
                        <a:t>Subject 4</a:t>
                      </a:r>
                      <a:endParaRPr lang="en-AU"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93558933"/>
                  </a:ext>
                </a:extLst>
              </a:tr>
              <a:tr h="950648">
                <a:tc>
                  <a:txBody>
                    <a:bodyPr/>
                    <a:lstStyle/>
                    <a:p>
                      <a:pPr marL="25400"/>
                      <a:r>
                        <a:rPr lang="en-US" sz="1400" kern="100" spc="-10">
                          <a:effectLst/>
                        </a:rPr>
                        <a:t>September</a:t>
                      </a:r>
                      <a:endParaRPr lang="en-AU"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400" kern="100" dirty="0">
                          <a:effectLst/>
                        </a:rPr>
                        <a:t>ACCT11-100</a:t>
                      </a:r>
                      <a:br>
                        <a:rPr lang="en-US" sz="1400" kern="100" dirty="0">
                          <a:effectLst/>
                        </a:rPr>
                      </a:br>
                      <a:r>
                        <a:rPr lang="en-US" sz="1400" kern="100" dirty="0">
                          <a:effectLst/>
                        </a:rPr>
                        <a:t>Accounting Principals</a:t>
                      </a:r>
                      <a:endParaRPr lang="en-AU"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400" kern="100">
                          <a:effectLst/>
                        </a:rPr>
                        <a:t>CORE11-012</a:t>
                      </a:r>
                      <a:br>
                        <a:rPr lang="en-US" sz="1400" kern="100">
                          <a:effectLst/>
                        </a:rPr>
                      </a:br>
                      <a:r>
                        <a:rPr lang="en-US" sz="1400" kern="100">
                          <a:effectLst/>
                        </a:rPr>
                        <a:t>Responsibility, Integrity and Civic Discourse</a:t>
                      </a:r>
                      <a:endParaRPr lang="en-AU"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400" kern="100">
                          <a:effectLst/>
                        </a:rPr>
                        <a:t>ECON11-100</a:t>
                      </a:r>
                      <a:br>
                        <a:rPr lang="en-US" sz="1400" kern="100">
                          <a:effectLst/>
                        </a:rPr>
                      </a:br>
                      <a:r>
                        <a:rPr lang="en-US" sz="1400" kern="100">
                          <a:effectLst/>
                        </a:rPr>
                        <a:t>Principles of Economics</a:t>
                      </a:r>
                      <a:endParaRPr lang="en-AU"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400" kern="100">
                          <a:effectLst/>
                        </a:rPr>
                        <a:t>MKTG11-100</a:t>
                      </a:r>
                      <a:br>
                        <a:rPr lang="en-US" sz="1400" kern="100">
                          <a:effectLst/>
                        </a:rPr>
                      </a:br>
                      <a:r>
                        <a:rPr lang="en-US" sz="1400" kern="100">
                          <a:effectLst/>
                        </a:rPr>
                        <a:t>Marketing Fundamentals</a:t>
                      </a:r>
                      <a:endParaRPr lang="en-AU"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63230484"/>
                  </a:ext>
                </a:extLst>
              </a:tr>
              <a:tr h="1431907">
                <a:tc>
                  <a:txBody>
                    <a:bodyPr/>
                    <a:lstStyle/>
                    <a:p>
                      <a:pPr marL="25400"/>
                      <a:r>
                        <a:rPr lang="en-US" sz="1400" kern="100" spc="-10" dirty="0">
                          <a:effectLst/>
                        </a:rPr>
                        <a:t>January</a:t>
                      </a:r>
                      <a:endParaRPr lang="en-AU"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400" kern="100">
                          <a:effectLst/>
                        </a:rPr>
                        <a:t>LAWS10-210</a:t>
                      </a:r>
                      <a:br>
                        <a:rPr lang="en-US" sz="1400" kern="100">
                          <a:effectLst/>
                        </a:rPr>
                      </a:br>
                      <a:r>
                        <a:rPr lang="en-US" sz="1400" kern="100">
                          <a:effectLst/>
                        </a:rPr>
                        <a:t>Enterprise Law</a:t>
                      </a:r>
                      <a:endParaRPr lang="en-AU"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400" kern="100">
                          <a:effectLst/>
                        </a:rPr>
                        <a:t>Statistics Option</a:t>
                      </a:r>
                      <a:br>
                        <a:rPr lang="en-US" sz="1400" kern="100">
                          <a:effectLst/>
                        </a:rPr>
                      </a:br>
                      <a:r>
                        <a:rPr lang="en-US" sz="1400" kern="100">
                          <a:effectLst/>
                        </a:rPr>
                        <a:t>Students must choose ten credit points (10cp) of the statistics option subjects</a:t>
                      </a:r>
                      <a:endParaRPr lang="en-AU"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400" u="sng" kern="100">
                          <a:effectLst/>
                        </a:rPr>
                        <a:t>Major Subject</a:t>
                      </a:r>
                      <a:br>
                        <a:rPr lang="en-US" sz="1400" kern="100">
                          <a:effectLst/>
                        </a:rPr>
                      </a:br>
                      <a:r>
                        <a:rPr lang="en-US" sz="1400" kern="100">
                          <a:effectLst/>
                        </a:rPr>
                        <a:t>Chosen subject from Major</a:t>
                      </a:r>
                      <a:endParaRPr lang="en-AU"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400" u="sng" kern="100">
                          <a:effectLst/>
                        </a:rPr>
                        <a:t>Major Subject</a:t>
                      </a:r>
                      <a:br>
                        <a:rPr lang="en-US" sz="1400" kern="100">
                          <a:effectLst/>
                        </a:rPr>
                      </a:br>
                      <a:r>
                        <a:rPr lang="en-US" sz="1400" kern="100">
                          <a:effectLst/>
                        </a:rPr>
                        <a:t>Chosen subject from Major</a:t>
                      </a:r>
                      <a:endParaRPr lang="en-AU"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87329464"/>
                  </a:ext>
                </a:extLst>
              </a:tr>
              <a:tr h="710020">
                <a:tc>
                  <a:txBody>
                    <a:bodyPr/>
                    <a:lstStyle/>
                    <a:p>
                      <a:pPr marL="25400"/>
                      <a:r>
                        <a:rPr lang="en-US" sz="1400" kern="100" spc="-10">
                          <a:effectLst/>
                        </a:rPr>
                        <a:t>May</a:t>
                      </a:r>
                      <a:endParaRPr lang="en-AU"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400" kern="100">
                          <a:effectLst/>
                        </a:rPr>
                        <a:t>BUSN13-331</a:t>
                      </a:r>
                      <a:br>
                        <a:rPr lang="en-US" sz="1400" kern="100">
                          <a:effectLst/>
                        </a:rPr>
                      </a:br>
                      <a:r>
                        <a:rPr lang="en-US" sz="1400" kern="100">
                          <a:effectLst/>
                        </a:rPr>
                        <a:t>Business Model Generation</a:t>
                      </a:r>
                      <a:endParaRPr lang="en-AU"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400" kern="100">
                          <a:effectLst/>
                        </a:rPr>
                        <a:t>FINC11-101</a:t>
                      </a:r>
                      <a:br>
                        <a:rPr lang="en-US" sz="1400" kern="100">
                          <a:effectLst/>
                        </a:rPr>
                      </a:br>
                      <a:r>
                        <a:rPr lang="en-US" sz="1400" kern="100">
                          <a:effectLst/>
                        </a:rPr>
                        <a:t>Fundamentals of Finance</a:t>
                      </a:r>
                      <a:endParaRPr lang="en-AU"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400" u="sng" kern="100" dirty="0">
                          <a:effectLst/>
                        </a:rPr>
                        <a:t>Major Subject</a:t>
                      </a:r>
                      <a:br>
                        <a:rPr lang="en-US" sz="1400" kern="100" dirty="0">
                          <a:effectLst/>
                        </a:rPr>
                      </a:br>
                      <a:r>
                        <a:rPr lang="en-US" sz="1400" kern="100" dirty="0">
                          <a:effectLst/>
                        </a:rPr>
                        <a:t>Chosen subject from Major</a:t>
                      </a:r>
                      <a:endParaRPr lang="en-AU"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400" u="sng" kern="100">
                          <a:effectLst/>
                        </a:rPr>
                        <a:t>Major Subject</a:t>
                      </a:r>
                      <a:br>
                        <a:rPr lang="en-US" sz="1400" kern="100">
                          <a:effectLst/>
                        </a:rPr>
                      </a:br>
                      <a:r>
                        <a:rPr lang="en-US" sz="1400" kern="100">
                          <a:effectLst/>
                        </a:rPr>
                        <a:t>Chosen subject from Major</a:t>
                      </a:r>
                      <a:endParaRPr lang="en-AU"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63277174"/>
                  </a:ext>
                </a:extLst>
              </a:tr>
              <a:tr h="710020">
                <a:tc>
                  <a:txBody>
                    <a:bodyPr/>
                    <a:lstStyle/>
                    <a:p>
                      <a:pPr marL="25400"/>
                      <a:r>
                        <a:rPr lang="en-US" sz="1400" kern="100" spc="-10">
                          <a:effectLst/>
                        </a:rPr>
                        <a:t>September</a:t>
                      </a:r>
                      <a:endParaRPr lang="en-AU"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400" kern="100">
                          <a:effectLst/>
                        </a:rPr>
                        <a:t>BUSN13-332</a:t>
                      </a:r>
                      <a:br>
                        <a:rPr lang="en-US" sz="1400" kern="100">
                          <a:effectLst/>
                        </a:rPr>
                      </a:br>
                      <a:r>
                        <a:rPr lang="en-US" sz="1400" kern="100">
                          <a:effectLst/>
                        </a:rPr>
                        <a:t>Business Model Execution</a:t>
                      </a:r>
                      <a:endParaRPr lang="en-AU"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400" kern="100" dirty="0">
                          <a:effectLst/>
                        </a:rPr>
                        <a:t>MGMT13-305</a:t>
                      </a:r>
                      <a:br>
                        <a:rPr lang="en-US" sz="1400" kern="100" dirty="0">
                          <a:effectLst/>
                        </a:rPr>
                      </a:br>
                      <a:r>
                        <a:rPr lang="en-US" sz="1400" kern="100" dirty="0">
                          <a:effectLst/>
                        </a:rPr>
                        <a:t>Human Resource Management</a:t>
                      </a:r>
                      <a:endParaRPr lang="en-AU"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400" u="sng" kern="100">
                          <a:effectLst/>
                        </a:rPr>
                        <a:t>Major Subject</a:t>
                      </a:r>
                      <a:br>
                        <a:rPr lang="en-US" sz="1400" kern="100">
                          <a:effectLst/>
                        </a:rPr>
                      </a:br>
                      <a:r>
                        <a:rPr lang="en-US" sz="1400" kern="100">
                          <a:effectLst/>
                        </a:rPr>
                        <a:t>Chosen subject from Major</a:t>
                      </a:r>
                      <a:endParaRPr lang="en-AU"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400" u="sng" kern="100" dirty="0">
                          <a:effectLst/>
                        </a:rPr>
                        <a:t>Major Subject</a:t>
                      </a:r>
                      <a:br>
                        <a:rPr lang="en-US" sz="1400" kern="100" dirty="0">
                          <a:effectLst/>
                        </a:rPr>
                      </a:br>
                      <a:r>
                        <a:rPr lang="en-US" sz="1400" kern="100" dirty="0">
                          <a:effectLst/>
                        </a:rPr>
                        <a:t>Chosen subject from Major</a:t>
                      </a:r>
                      <a:endParaRPr lang="en-AU"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65492086"/>
                  </a:ext>
                </a:extLst>
              </a:tr>
            </a:tbl>
          </a:graphicData>
        </a:graphic>
      </p:graphicFrame>
      <p:sp>
        <p:nvSpPr>
          <p:cNvPr id="3" name="object 11">
            <a:extLst>
              <a:ext uri="{FF2B5EF4-FFF2-40B4-BE49-F238E27FC236}">
                <a16:creationId xmlns:a16="http://schemas.microsoft.com/office/drawing/2014/main" id="{AAA9536B-EE6C-34D6-0104-6792551D12AC}"/>
              </a:ext>
            </a:extLst>
          </p:cNvPr>
          <p:cNvSpPr txBox="1"/>
          <p:nvPr/>
        </p:nvSpPr>
        <p:spPr>
          <a:xfrm>
            <a:off x="1057440" y="6606719"/>
            <a:ext cx="1910257" cy="89768"/>
          </a:xfrm>
          <a:prstGeom prst="rect">
            <a:avLst/>
          </a:prstGeom>
        </p:spPr>
        <p:txBody>
          <a:bodyPr vert="horz" wrap="square" lIns="0" tIns="0" rIns="0" bIns="0" rtlCol="0">
            <a:spAutoFit/>
          </a:bodyPr>
          <a:lstStyle/>
          <a:p>
            <a:pPr marL="0" marR="0">
              <a:lnSpc>
                <a:spcPts val="720"/>
              </a:lnSpc>
              <a:spcBef>
                <a:spcPts val="0"/>
              </a:spcBef>
              <a:spcAft>
                <a:spcPts val="0"/>
              </a:spcAft>
            </a:pPr>
            <a:r>
              <a:rPr sz="600" dirty="0">
                <a:cs typeface="JSWEDV+Interstate-Light"/>
              </a:rPr>
              <a:t>CRICOS</a:t>
            </a:r>
            <a:r>
              <a:rPr sz="600" spc="-18" dirty="0">
                <a:cs typeface="JSWEDV+Interstate-Light"/>
              </a:rPr>
              <a:t> </a:t>
            </a:r>
            <a:r>
              <a:rPr sz="600" dirty="0">
                <a:cs typeface="JSWEDV+Interstate-Light"/>
              </a:rPr>
              <a:t>Provider</a:t>
            </a:r>
            <a:r>
              <a:rPr sz="600" spc="20" dirty="0">
                <a:cs typeface="JSWEDV+Interstate-Light"/>
              </a:rPr>
              <a:t> </a:t>
            </a:r>
            <a:r>
              <a:rPr sz="600" dirty="0">
                <a:cs typeface="JSWEDV+Interstate-Light"/>
              </a:rPr>
              <a:t>Code: 00017B</a:t>
            </a:r>
            <a:r>
              <a:rPr sz="600" spc="307" dirty="0">
                <a:cs typeface="JSWEDV+Interstate-Light"/>
              </a:rPr>
              <a:t> </a:t>
            </a:r>
            <a:r>
              <a:rPr sz="600" dirty="0">
                <a:cs typeface="JSWEDV+Interstate-Light"/>
              </a:rPr>
              <a:t>TEQSA: PRV12072</a:t>
            </a:r>
          </a:p>
        </p:txBody>
      </p:sp>
    </p:spTree>
    <p:extLst>
      <p:ext uri="{BB962C8B-B14F-4D97-AF65-F5344CB8AC3E}">
        <p14:creationId xmlns:p14="http://schemas.microsoft.com/office/powerpoint/2010/main" val="2487128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a:t>POSTGRADUATE STUDY PLAN</a:t>
            </a:r>
            <a:br>
              <a:rPr lang="en-US" altLang="zh-TW" dirty="0"/>
            </a:br>
            <a:endParaRPr lang="zh-TW" altLang="en-US" dirty="0"/>
          </a:p>
        </p:txBody>
      </p:sp>
      <p:sp>
        <p:nvSpPr>
          <p:cNvPr id="5" name="Rectangle 1">
            <a:extLst>
              <a:ext uri="{FF2B5EF4-FFF2-40B4-BE49-F238E27FC236}">
                <a16:creationId xmlns:a16="http://schemas.microsoft.com/office/drawing/2014/main" id="{999E1143-8C84-F108-BA0A-7E8A66EBAF58}"/>
              </a:ext>
            </a:extLst>
          </p:cNvPr>
          <p:cNvSpPr>
            <a:spLocks noChangeArrowheads="1"/>
          </p:cNvSpPr>
          <p:nvPr/>
        </p:nvSpPr>
        <p:spPr bwMode="auto">
          <a:xfrm>
            <a:off x="2282371" y="1535811"/>
            <a:ext cx="761660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AU" altLang="en-US" sz="2000" dirty="0">
                <a:latin typeface="Arial" panose="020B0604020202020204" pitchFamily="34" charset="0"/>
                <a:ea typeface="Calibri" panose="020F0502020204030204" pitchFamily="34" charset="0"/>
                <a:cs typeface="Arial" panose="020B0604020202020204" pitchFamily="34" charset="0"/>
              </a:rPr>
              <a:t>Master</a:t>
            </a:r>
            <a:r>
              <a:rPr kumimoji="0" lang="en-AU" altLang="en-US"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of </a:t>
            </a:r>
            <a:r>
              <a:rPr lang="en-AU" altLang="en-US" sz="2000" dirty="0">
                <a:latin typeface="Arial" panose="020B0604020202020204" pitchFamily="34" charset="0"/>
                <a:ea typeface="Calibri" panose="020F0502020204030204" pitchFamily="34" charset="0"/>
                <a:cs typeface="Arial" panose="020B0604020202020204" pitchFamily="34" charset="0"/>
              </a:rPr>
              <a:t>Business</a:t>
            </a:r>
            <a:r>
              <a:rPr kumimoji="0" lang="en-AU" altLang="en-US"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AU"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(CRICOS code: 063119G) </a:t>
            </a:r>
            <a:r>
              <a:rPr kumimoji="0" lang="en-AU"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n-AU" altLang="en-US"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Commencing September</a:t>
            </a:r>
            <a:endParaRPr kumimoji="0" lang="en-AU" altLang="en-US" sz="2000" b="0" i="0" u="none" strike="noStrike" cap="none" normalizeH="0" baseline="0" dirty="0">
              <a:ln>
                <a:noFill/>
              </a:ln>
              <a:solidFill>
                <a:schemeClr val="tx1"/>
              </a:solidFill>
              <a:effectLst/>
              <a:latin typeface="Arial" panose="020B0604020202020204" pitchFamily="34" charset="0"/>
            </a:endParaRPr>
          </a:p>
        </p:txBody>
      </p:sp>
      <p:graphicFrame>
        <p:nvGraphicFramePr>
          <p:cNvPr id="6" name="Content Placeholder 5">
            <a:extLst>
              <a:ext uri="{FF2B5EF4-FFF2-40B4-BE49-F238E27FC236}">
                <a16:creationId xmlns:a16="http://schemas.microsoft.com/office/drawing/2014/main" id="{CD5F286A-6B67-2CB5-7C6A-BB405E417947}"/>
              </a:ext>
            </a:extLst>
          </p:cNvPr>
          <p:cNvGraphicFramePr>
            <a:graphicFrameLocks noGrp="1"/>
          </p:cNvGraphicFramePr>
          <p:nvPr>
            <p:ph idx="1"/>
            <p:extLst>
              <p:ext uri="{D42A27DB-BD31-4B8C-83A1-F6EECF244321}">
                <p14:modId xmlns:p14="http://schemas.microsoft.com/office/powerpoint/2010/main" val="1363395056"/>
              </p:ext>
            </p:extLst>
          </p:nvPr>
        </p:nvGraphicFramePr>
        <p:xfrm>
          <a:off x="1729409" y="2445145"/>
          <a:ext cx="8431071" cy="2553081"/>
        </p:xfrm>
        <a:graphic>
          <a:graphicData uri="http://schemas.openxmlformats.org/drawingml/2006/table">
            <a:tbl>
              <a:tblPr firstRow="1" firstCol="1" bandRow="1">
                <a:tableStyleId>{5C22544A-7EE6-4342-B048-85BDC9FD1C3A}</a:tableStyleId>
              </a:tblPr>
              <a:tblGrid>
                <a:gridCol w="1318590">
                  <a:extLst>
                    <a:ext uri="{9D8B030D-6E8A-4147-A177-3AD203B41FA5}">
                      <a16:colId xmlns:a16="http://schemas.microsoft.com/office/drawing/2014/main" val="3496397491"/>
                    </a:ext>
                  </a:extLst>
                </a:gridCol>
                <a:gridCol w="2510029">
                  <a:extLst>
                    <a:ext uri="{9D8B030D-6E8A-4147-A177-3AD203B41FA5}">
                      <a16:colId xmlns:a16="http://schemas.microsoft.com/office/drawing/2014/main" val="2927906593"/>
                    </a:ext>
                  </a:extLst>
                </a:gridCol>
                <a:gridCol w="2733094">
                  <a:extLst>
                    <a:ext uri="{9D8B030D-6E8A-4147-A177-3AD203B41FA5}">
                      <a16:colId xmlns:a16="http://schemas.microsoft.com/office/drawing/2014/main" val="3718337366"/>
                    </a:ext>
                  </a:extLst>
                </a:gridCol>
                <a:gridCol w="1869358">
                  <a:extLst>
                    <a:ext uri="{9D8B030D-6E8A-4147-A177-3AD203B41FA5}">
                      <a16:colId xmlns:a16="http://schemas.microsoft.com/office/drawing/2014/main" val="638798748"/>
                    </a:ext>
                  </a:extLst>
                </a:gridCol>
              </a:tblGrid>
              <a:tr h="283125">
                <a:tc>
                  <a:txBody>
                    <a:bodyPr/>
                    <a:lstStyle/>
                    <a:p>
                      <a:pPr marL="25400">
                        <a:lnSpc>
                          <a:spcPct val="107000"/>
                        </a:lnSpc>
                        <a:spcAft>
                          <a:spcPts val="800"/>
                        </a:spcAft>
                      </a:pPr>
                      <a:r>
                        <a:rPr lang="en-AU" sz="1400" kern="100" spc="-10">
                          <a:effectLst/>
                        </a:rPr>
                        <a:t>Semester</a:t>
                      </a:r>
                      <a:endParaRPr lang="en-AU"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5400">
                        <a:lnSpc>
                          <a:spcPct val="107000"/>
                        </a:lnSpc>
                        <a:spcAft>
                          <a:spcPts val="800"/>
                        </a:spcAft>
                      </a:pPr>
                      <a:r>
                        <a:rPr lang="en-AU" sz="1400" kern="100" spc="-10">
                          <a:effectLst/>
                        </a:rPr>
                        <a:t>Subject 1</a:t>
                      </a:r>
                      <a:endParaRPr lang="en-AU"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5400">
                        <a:lnSpc>
                          <a:spcPct val="107000"/>
                        </a:lnSpc>
                        <a:spcAft>
                          <a:spcPts val="800"/>
                        </a:spcAft>
                      </a:pPr>
                      <a:r>
                        <a:rPr lang="en-AU" sz="1400" kern="100" spc="-10" dirty="0">
                          <a:effectLst/>
                        </a:rPr>
                        <a:t>Subject 2 </a:t>
                      </a:r>
                      <a:endParaRPr lang="en-AU"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5400">
                        <a:lnSpc>
                          <a:spcPct val="107000"/>
                        </a:lnSpc>
                        <a:spcAft>
                          <a:spcPts val="800"/>
                        </a:spcAft>
                      </a:pPr>
                      <a:r>
                        <a:rPr lang="en-AU" sz="1400" kern="100" spc="-10" dirty="0">
                          <a:effectLst/>
                        </a:rPr>
                        <a:t>Subject 3</a:t>
                      </a:r>
                      <a:endParaRPr lang="en-AU"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87208993"/>
                  </a:ext>
                </a:extLst>
              </a:tr>
              <a:tr h="878754">
                <a:tc>
                  <a:txBody>
                    <a:bodyPr/>
                    <a:lstStyle/>
                    <a:p>
                      <a:pPr marL="25400">
                        <a:lnSpc>
                          <a:spcPct val="107000"/>
                        </a:lnSpc>
                        <a:spcAft>
                          <a:spcPts val="800"/>
                        </a:spcAft>
                      </a:pPr>
                      <a:r>
                        <a:rPr lang="en-AU" sz="1400" kern="100" spc="-10" dirty="0">
                          <a:effectLst/>
                        </a:rPr>
                        <a:t>September</a:t>
                      </a:r>
                      <a:endParaRPr lang="en-AU"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AU" sz="1400" kern="100" dirty="0">
                          <a:effectLst/>
                        </a:rPr>
                        <a:t>ACCT71-100</a:t>
                      </a:r>
                      <a:br>
                        <a:rPr lang="en-AU" sz="1400" kern="100" dirty="0">
                          <a:effectLst/>
                        </a:rPr>
                      </a:br>
                      <a:r>
                        <a:rPr lang="en-AU" sz="1400" kern="100" dirty="0">
                          <a:effectLst/>
                        </a:rPr>
                        <a:t>Accounting Principles</a:t>
                      </a:r>
                      <a:endParaRPr lang="en-AU"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AU" sz="1400" kern="100">
                          <a:effectLst/>
                        </a:rPr>
                        <a:t>MKTG71-100</a:t>
                      </a:r>
                      <a:br>
                        <a:rPr lang="en-AU" sz="1400" kern="100">
                          <a:effectLst/>
                        </a:rPr>
                      </a:br>
                      <a:r>
                        <a:rPr lang="en-AU" sz="1400" kern="100">
                          <a:effectLst/>
                        </a:rPr>
                        <a:t>Marketing Fundamentals</a:t>
                      </a:r>
                      <a:endParaRPr lang="en-AU"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AU" sz="1400" kern="100" dirty="0">
                          <a:effectLst/>
                        </a:rPr>
                        <a:t>MGMT71-301</a:t>
                      </a:r>
                      <a:br>
                        <a:rPr lang="en-AU" sz="1400" kern="100" dirty="0">
                          <a:effectLst/>
                        </a:rPr>
                      </a:br>
                      <a:r>
                        <a:rPr lang="en-AU" sz="1400" kern="100" dirty="0">
                          <a:effectLst/>
                        </a:rPr>
                        <a:t>International Human Resource Management</a:t>
                      </a:r>
                      <a:endParaRPr lang="en-AU"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57203624"/>
                  </a:ext>
                </a:extLst>
              </a:tr>
              <a:tr h="580938">
                <a:tc>
                  <a:txBody>
                    <a:bodyPr/>
                    <a:lstStyle/>
                    <a:p>
                      <a:pPr marL="25400">
                        <a:lnSpc>
                          <a:spcPct val="107000"/>
                        </a:lnSpc>
                        <a:spcAft>
                          <a:spcPts val="800"/>
                        </a:spcAft>
                      </a:pPr>
                      <a:r>
                        <a:rPr lang="en-AU" sz="1400" kern="100" spc="-10">
                          <a:effectLst/>
                        </a:rPr>
                        <a:t>January</a:t>
                      </a:r>
                      <a:endParaRPr lang="en-AU"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AU" sz="1400" kern="100">
                          <a:effectLst/>
                        </a:rPr>
                        <a:t>ECON71-100</a:t>
                      </a:r>
                      <a:br>
                        <a:rPr lang="en-AU" sz="1400" kern="100">
                          <a:effectLst/>
                        </a:rPr>
                      </a:br>
                      <a:r>
                        <a:rPr lang="en-AU" sz="1400" kern="100">
                          <a:effectLst/>
                        </a:rPr>
                        <a:t>Principles of Economics</a:t>
                      </a:r>
                      <a:endParaRPr lang="en-AU"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AU" sz="1400" kern="100">
                          <a:effectLst/>
                        </a:rPr>
                        <a:t>FINC71-101</a:t>
                      </a:r>
                      <a:br>
                        <a:rPr lang="en-AU" sz="1400" kern="100">
                          <a:effectLst/>
                        </a:rPr>
                      </a:br>
                      <a:r>
                        <a:rPr lang="en-AU" sz="1400" kern="100">
                          <a:effectLst/>
                        </a:rPr>
                        <a:t>Fundamentals of Finance</a:t>
                      </a:r>
                      <a:endParaRPr lang="en-AU"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AU" sz="1400" kern="100" dirty="0">
                          <a:effectLst/>
                        </a:rPr>
                        <a:t>STAT71-111</a:t>
                      </a:r>
                      <a:br>
                        <a:rPr lang="en-AU" sz="1400" kern="100" dirty="0">
                          <a:effectLst/>
                        </a:rPr>
                      </a:br>
                      <a:r>
                        <a:rPr lang="en-AU" sz="1400" kern="100" dirty="0">
                          <a:effectLst/>
                        </a:rPr>
                        <a:t>Business Statistics</a:t>
                      </a:r>
                      <a:endParaRPr lang="en-AU"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55275369"/>
                  </a:ext>
                </a:extLst>
              </a:tr>
              <a:tr h="787127">
                <a:tc>
                  <a:txBody>
                    <a:bodyPr/>
                    <a:lstStyle/>
                    <a:p>
                      <a:pPr marL="25400">
                        <a:lnSpc>
                          <a:spcPct val="107000"/>
                        </a:lnSpc>
                        <a:spcAft>
                          <a:spcPts val="800"/>
                        </a:spcAft>
                      </a:pPr>
                      <a:r>
                        <a:rPr lang="en-AU" sz="1400" kern="100" spc="-10">
                          <a:effectLst/>
                        </a:rPr>
                        <a:t>May</a:t>
                      </a:r>
                      <a:endParaRPr lang="en-AU"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AU" sz="1400" kern="100" dirty="0">
                          <a:effectLst/>
                        </a:rPr>
                        <a:t>MGMT71-104</a:t>
                      </a:r>
                    </a:p>
                    <a:p>
                      <a:pPr algn="ctr">
                        <a:lnSpc>
                          <a:spcPct val="107000"/>
                        </a:lnSpc>
                        <a:spcAft>
                          <a:spcPts val="800"/>
                        </a:spcAft>
                      </a:pPr>
                      <a:r>
                        <a:rPr lang="en-AU" sz="1400" kern="100" dirty="0">
                          <a:effectLst/>
                        </a:rPr>
                        <a:t>Managing People</a:t>
                      </a:r>
                      <a:endParaRPr lang="en-AU"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AU" sz="1400" kern="100" dirty="0">
                          <a:effectLst/>
                        </a:rPr>
                        <a:t>MGMT71-311</a:t>
                      </a:r>
                    </a:p>
                    <a:p>
                      <a:pPr algn="ctr">
                        <a:lnSpc>
                          <a:spcPct val="107000"/>
                        </a:lnSpc>
                        <a:spcAft>
                          <a:spcPts val="800"/>
                        </a:spcAft>
                      </a:pPr>
                      <a:r>
                        <a:rPr lang="en-AU" sz="1400" kern="100" dirty="0">
                          <a:effectLst/>
                        </a:rPr>
                        <a:t>Leading Innovation and Change</a:t>
                      </a:r>
                      <a:endParaRPr lang="en-AU"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AU" sz="900" kern="100" dirty="0">
                          <a:effectLst/>
                        </a:rPr>
                        <a:t> </a:t>
                      </a:r>
                      <a:endParaRPr lang="en-AU"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20664956"/>
                  </a:ext>
                </a:extLst>
              </a:tr>
            </a:tbl>
          </a:graphicData>
        </a:graphic>
      </p:graphicFrame>
      <p:sp>
        <p:nvSpPr>
          <p:cNvPr id="3" name="object 11">
            <a:extLst>
              <a:ext uri="{FF2B5EF4-FFF2-40B4-BE49-F238E27FC236}">
                <a16:creationId xmlns:a16="http://schemas.microsoft.com/office/drawing/2014/main" id="{93ADDC15-2A40-6146-B96E-B97FE4ECA372}"/>
              </a:ext>
            </a:extLst>
          </p:cNvPr>
          <p:cNvSpPr txBox="1"/>
          <p:nvPr/>
        </p:nvSpPr>
        <p:spPr>
          <a:xfrm>
            <a:off x="1057440" y="6606719"/>
            <a:ext cx="1910257" cy="89768"/>
          </a:xfrm>
          <a:prstGeom prst="rect">
            <a:avLst/>
          </a:prstGeom>
        </p:spPr>
        <p:txBody>
          <a:bodyPr vert="horz" wrap="square" lIns="0" tIns="0" rIns="0" bIns="0" rtlCol="0">
            <a:spAutoFit/>
          </a:bodyPr>
          <a:lstStyle/>
          <a:p>
            <a:pPr marL="0" marR="0">
              <a:lnSpc>
                <a:spcPts val="720"/>
              </a:lnSpc>
              <a:spcBef>
                <a:spcPts val="0"/>
              </a:spcBef>
              <a:spcAft>
                <a:spcPts val="0"/>
              </a:spcAft>
            </a:pPr>
            <a:r>
              <a:rPr sz="600" dirty="0">
                <a:cs typeface="JSWEDV+Interstate-Light"/>
              </a:rPr>
              <a:t>CRICOS</a:t>
            </a:r>
            <a:r>
              <a:rPr sz="600" spc="-18" dirty="0">
                <a:cs typeface="JSWEDV+Interstate-Light"/>
              </a:rPr>
              <a:t> </a:t>
            </a:r>
            <a:r>
              <a:rPr sz="600" dirty="0">
                <a:cs typeface="JSWEDV+Interstate-Light"/>
              </a:rPr>
              <a:t>Provider</a:t>
            </a:r>
            <a:r>
              <a:rPr sz="600" spc="20" dirty="0">
                <a:cs typeface="JSWEDV+Interstate-Light"/>
              </a:rPr>
              <a:t> </a:t>
            </a:r>
            <a:r>
              <a:rPr sz="600" dirty="0">
                <a:cs typeface="JSWEDV+Interstate-Light"/>
              </a:rPr>
              <a:t>Code: 00017B</a:t>
            </a:r>
            <a:r>
              <a:rPr sz="600" spc="307" dirty="0">
                <a:cs typeface="JSWEDV+Interstate-Light"/>
              </a:rPr>
              <a:t> </a:t>
            </a:r>
            <a:r>
              <a:rPr sz="600" dirty="0">
                <a:cs typeface="JSWEDV+Interstate-Light"/>
              </a:rPr>
              <a:t>TEQSA: PRV12072</a:t>
            </a:r>
          </a:p>
        </p:txBody>
      </p:sp>
    </p:spTree>
    <p:extLst>
      <p:ext uri="{BB962C8B-B14F-4D97-AF65-F5344CB8AC3E}">
        <p14:creationId xmlns:p14="http://schemas.microsoft.com/office/powerpoint/2010/main" val="3637325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a:t>English language proficiency requirements</a:t>
            </a:r>
            <a:br>
              <a:rPr lang="en-US" altLang="zh-TW" dirty="0"/>
            </a:br>
            <a:endParaRPr lang="zh-TW" altLang="en-US" dirty="0"/>
          </a:p>
        </p:txBody>
      </p:sp>
      <p:sp>
        <p:nvSpPr>
          <p:cNvPr id="3" name="內容版面配置區 2"/>
          <p:cNvSpPr>
            <a:spLocks noGrp="1"/>
          </p:cNvSpPr>
          <p:nvPr>
            <p:ph idx="1"/>
          </p:nvPr>
        </p:nvSpPr>
        <p:spPr>
          <a:xfrm>
            <a:off x="913795" y="2096063"/>
            <a:ext cx="10353762" cy="4028511"/>
          </a:xfrm>
        </p:spPr>
        <p:txBody>
          <a:bodyPr>
            <a:normAutofit lnSpcReduction="10000"/>
          </a:bodyPr>
          <a:lstStyle/>
          <a:p>
            <a:r>
              <a:rPr lang="en-US" altLang="zh-TW" dirty="0"/>
              <a:t>Chinese Culture University students who wish to </a:t>
            </a:r>
            <a:r>
              <a:rPr lang="en-US" altLang="zh-TW" dirty="0" err="1"/>
              <a:t>enrol</a:t>
            </a:r>
            <a:r>
              <a:rPr lang="en-US" altLang="zh-TW" dirty="0"/>
              <a:t> in Bond University programs must satisfy the English language proficiency requirements mandated by Bond University of enrolment. </a:t>
            </a:r>
          </a:p>
          <a:p>
            <a:r>
              <a:rPr lang="en-US" altLang="zh-TW" dirty="0"/>
              <a:t>Current English language requirements for a Bachelor of Business, Bachelor of Commerce or Master of Business is evidenced by one of the below: </a:t>
            </a:r>
          </a:p>
          <a:p>
            <a:pPr lvl="1"/>
            <a:r>
              <a:rPr lang="en-AU" altLang="zh-TW" dirty="0"/>
              <a:t>International English Language Testing System (</a:t>
            </a:r>
            <a:r>
              <a:rPr lang="en-AU" altLang="zh-TW" b="1" dirty="0"/>
              <a:t>IELTS</a:t>
            </a:r>
            <a:r>
              <a:rPr lang="en-AU" altLang="zh-TW" dirty="0"/>
              <a:t>) Academic Overall score 6.5 with no sub score less than 6.0</a:t>
            </a:r>
          </a:p>
          <a:p>
            <a:pPr lvl="1"/>
            <a:r>
              <a:rPr lang="en-AU" altLang="zh-TW" dirty="0"/>
              <a:t>Test of English as a Foreign Language Internet-Based Test (</a:t>
            </a:r>
            <a:r>
              <a:rPr lang="en-AU" altLang="zh-TW" b="1" dirty="0"/>
              <a:t>TOEFL iBT</a:t>
            </a:r>
            <a:r>
              <a:rPr lang="en-AU" altLang="zh-TW" dirty="0"/>
              <a:t>) Overall score 79 (no scores below 21 in Writing, 18 in Speaking, and 16 in Reading and Listening)</a:t>
            </a:r>
          </a:p>
          <a:p>
            <a:pPr lvl="1"/>
            <a:r>
              <a:rPr lang="en-AU" altLang="zh-TW" dirty="0"/>
              <a:t>Pearson Test of English (</a:t>
            </a:r>
            <a:r>
              <a:rPr lang="en-AU" altLang="zh-TW" b="1" dirty="0"/>
              <a:t>PTE</a:t>
            </a:r>
            <a:r>
              <a:rPr lang="en-AU" altLang="zh-TW" dirty="0"/>
              <a:t>) Academic Overall score 58 with no Communicative Scores below 50</a:t>
            </a:r>
          </a:p>
          <a:p>
            <a:pPr lvl="1"/>
            <a:endParaRPr lang="en-US" altLang="zh-TW" dirty="0"/>
          </a:p>
          <a:p>
            <a:pPr marL="0" indent="0">
              <a:buNone/>
            </a:pPr>
            <a:endParaRPr lang="en-US" altLang="zh-TW" dirty="0"/>
          </a:p>
          <a:p>
            <a:endParaRPr lang="en-US" altLang="zh-TW" dirty="0"/>
          </a:p>
          <a:p>
            <a:endParaRPr lang="zh-TW" altLang="en-US" dirty="0"/>
          </a:p>
        </p:txBody>
      </p:sp>
      <p:sp>
        <p:nvSpPr>
          <p:cNvPr id="4" name="object 11">
            <a:extLst>
              <a:ext uri="{FF2B5EF4-FFF2-40B4-BE49-F238E27FC236}">
                <a16:creationId xmlns:a16="http://schemas.microsoft.com/office/drawing/2014/main" id="{390AC215-DB30-6E08-30A9-55CB99AF05A9}"/>
              </a:ext>
            </a:extLst>
          </p:cNvPr>
          <p:cNvSpPr txBox="1"/>
          <p:nvPr/>
        </p:nvSpPr>
        <p:spPr>
          <a:xfrm>
            <a:off x="1057440" y="6606719"/>
            <a:ext cx="1910257" cy="89768"/>
          </a:xfrm>
          <a:prstGeom prst="rect">
            <a:avLst/>
          </a:prstGeom>
        </p:spPr>
        <p:txBody>
          <a:bodyPr vert="horz" wrap="square" lIns="0" tIns="0" rIns="0" bIns="0" rtlCol="0">
            <a:spAutoFit/>
          </a:bodyPr>
          <a:lstStyle/>
          <a:p>
            <a:pPr marL="0" marR="0">
              <a:lnSpc>
                <a:spcPts val="720"/>
              </a:lnSpc>
              <a:spcBef>
                <a:spcPts val="0"/>
              </a:spcBef>
              <a:spcAft>
                <a:spcPts val="0"/>
              </a:spcAft>
            </a:pPr>
            <a:r>
              <a:rPr sz="600" dirty="0">
                <a:cs typeface="JSWEDV+Interstate-Light"/>
              </a:rPr>
              <a:t>CRICOS</a:t>
            </a:r>
            <a:r>
              <a:rPr sz="600" spc="-18" dirty="0">
                <a:cs typeface="JSWEDV+Interstate-Light"/>
              </a:rPr>
              <a:t> </a:t>
            </a:r>
            <a:r>
              <a:rPr sz="600" dirty="0">
                <a:cs typeface="JSWEDV+Interstate-Light"/>
              </a:rPr>
              <a:t>Provider</a:t>
            </a:r>
            <a:r>
              <a:rPr sz="600" spc="20" dirty="0">
                <a:cs typeface="JSWEDV+Interstate-Light"/>
              </a:rPr>
              <a:t> </a:t>
            </a:r>
            <a:r>
              <a:rPr sz="600" dirty="0">
                <a:cs typeface="JSWEDV+Interstate-Light"/>
              </a:rPr>
              <a:t>Code: 00017B</a:t>
            </a:r>
            <a:r>
              <a:rPr sz="600" spc="307" dirty="0">
                <a:cs typeface="JSWEDV+Interstate-Light"/>
              </a:rPr>
              <a:t> </a:t>
            </a:r>
            <a:r>
              <a:rPr sz="600" dirty="0">
                <a:cs typeface="JSWEDV+Interstate-Light"/>
              </a:rPr>
              <a:t>TEQSA: PRV12072</a:t>
            </a:r>
          </a:p>
        </p:txBody>
      </p:sp>
    </p:spTree>
    <p:extLst>
      <p:ext uri="{BB962C8B-B14F-4D97-AF65-F5344CB8AC3E}">
        <p14:creationId xmlns:p14="http://schemas.microsoft.com/office/powerpoint/2010/main" val="17494106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大馬士革風</Template>
  <TotalTime>67</TotalTime>
  <Words>903</Words>
  <Application>Microsoft Office PowerPoint</Application>
  <PresentationFormat>Widescreen</PresentationFormat>
  <Paragraphs>146</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JSWEDV+Interstate-Light</vt:lpstr>
      <vt:lpstr>Arial</vt:lpstr>
      <vt:lpstr>Bookman Old Style</vt:lpstr>
      <vt:lpstr>Calibri</vt:lpstr>
      <vt:lpstr>Rockwell</vt:lpstr>
      <vt:lpstr>Damask</vt:lpstr>
      <vt:lpstr>ABOUT AUSTRALIA BOND UNIVERSITY BUSINESS DEGREES</vt:lpstr>
      <vt:lpstr>Bond business school</vt:lpstr>
      <vt:lpstr>Bond’s Bachelor of Commerce degree </vt:lpstr>
      <vt:lpstr>Bond’s Bachelor of BUSINESS degree</vt:lpstr>
      <vt:lpstr>Ccu – bond pathways</vt:lpstr>
      <vt:lpstr>Undergraduate STUDY PLAN </vt:lpstr>
      <vt:lpstr>Undergraduate STUDY PLAN </vt:lpstr>
      <vt:lpstr>POSTGRADUATE STUDY PLAN </vt:lpstr>
      <vt:lpstr>English language proficiency requirements </vt:lpstr>
      <vt:lpstr>Tuition fee</vt:lpstr>
      <vt:lpstr>Personalised and multicultural experience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ABOUT AUSTRALIA BOND UNIVERSITY BUSINESS DEGREES</dc:title>
  <dc:creator>c鄭寶菁</dc:creator>
  <cp:lastModifiedBy>Jo Zhang</cp:lastModifiedBy>
  <cp:revision>14</cp:revision>
  <dcterms:created xsi:type="dcterms:W3CDTF">2024-03-20T15:05:26Z</dcterms:created>
  <dcterms:modified xsi:type="dcterms:W3CDTF">2024-05-12T23:43:36Z</dcterms:modified>
</cp:coreProperties>
</file>